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sldIdLst>
    <p:sldId id="457" r:id="rId2"/>
    <p:sldId id="616" r:id="rId3"/>
    <p:sldId id="617" r:id="rId4"/>
    <p:sldId id="630" r:id="rId5"/>
    <p:sldId id="629" r:id="rId6"/>
    <p:sldId id="631" r:id="rId7"/>
    <p:sldId id="632" r:id="rId8"/>
    <p:sldId id="619" r:id="rId9"/>
    <p:sldId id="621" r:id="rId10"/>
    <p:sldId id="622" r:id="rId11"/>
    <p:sldId id="623" r:id="rId12"/>
    <p:sldId id="624" r:id="rId13"/>
    <p:sldId id="634" r:id="rId14"/>
    <p:sldId id="638" r:id="rId15"/>
    <p:sldId id="637" r:id="rId16"/>
    <p:sldId id="625" r:id="rId17"/>
    <p:sldId id="62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240"/>
    <a:srgbClr val="6699FF"/>
    <a:srgbClr val="0000FF"/>
    <a:srgbClr val="FFCC00"/>
    <a:srgbClr val="FFFF00"/>
    <a:srgbClr val="FF00FF"/>
    <a:srgbClr val="00FFFF"/>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2" autoAdjust="0"/>
    <p:restoredTop sz="81467" autoAdjust="0"/>
  </p:normalViewPr>
  <p:slideViewPr>
    <p:cSldViewPr>
      <p:cViewPr>
        <p:scale>
          <a:sx n="50" d="100"/>
          <a:sy n="50" d="100"/>
        </p:scale>
        <p:origin x="-1687" y="-21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93184A-B19B-4B8E-9E7D-76FD5B3FD12F}" type="slidenum">
              <a:rPr lang="en-US"/>
              <a:pPr>
                <a:defRPr/>
              </a:pPr>
              <a:t>‹#›</a:t>
            </a:fld>
            <a:endParaRPr lang="en-US"/>
          </a:p>
        </p:txBody>
      </p:sp>
    </p:spTree>
    <p:extLst>
      <p:ext uri="{BB962C8B-B14F-4D97-AF65-F5344CB8AC3E}">
        <p14:creationId xmlns:p14="http://schemas.microsoft.com/office/powerpoint/2010/main" val="2317558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Recently,</a:t>
            </a:r>
            <a:r>
              <a:rPr lang="en-US" baseline="0" dirty="0" smtClean="0"/>
              <a:t> there have been some significant advances in improving the robustness of light transport simulation that we will review in this course.</a:t>
            </a:r>
          </a:p>
          <a:p>
            <a:pPr>
              <a:buFont typeface="Arial" pitchFamily="34" charset="0"/>
              <a:buChar char="•"/>
            </a:pPr>
            <a:r>
              <a:rPr lang="en-US" baseline="0" dirty="0" smtClean="0"/>
              <a:t> These include for example progressive photon mapping, its robust combination with bidirectional path tracing (dubbed “vertex connection and merging”), as well as advances on Markov Chain Monte Carlo methods (Metropolis Light Transport).</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common to most of these techniques is</a:t>
            </a:r>
            <a:r>
              <a:rPr lang="en-US" baseline="0" dirty="0" smtClean="0"/>
              <a:t> the view of light transport as an integral over a space of paths.</a:t>
            </a:r>
          </a:p>
          <a:p>
            <a:pPr>
              <a:buFont typeface="Arial" pitchFamily="34" charset="0"/>
              <a:buChar char="•"/>
            </a:pPr>
            <a:r>
              <a:rPr lang="en-US" baseline="0" dirty="0" smtClean="0"/>
              <a:t> This is why we will put a significant emphasis on this view of light transport in the course.</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So why is the path integral framework so useful?</a:t>
            </a:r>
          </a:p>
          <a:p>
            <a:pPr>
              <a:buFont typeface="Arial" pitchFamily="34" charset="0"/>
              <a:buChar char="•"/>
            </a:pPr>
            <a:r>
              <a:rPr lang="en-US" dirty="0" smtClean="0"/>
              <a:t> First, it allows us to identify the weaknesses of existing algorithms. With a little bit of simplification, we could say that all problems of current light transport solutions boil down to poor path sampling. Specifically, to the fact that some light transport paths that bring significant amount of energy from the light sources to</a:t>
            </a:r>
            <a:r>
              <a:rPr lang="en-US" baseline="0" dirty="0" smtClean="0"/>
              <a:t> the camera are not sampled with appropriately high probability. This means high estimator variance that produces noise &amp; fireflies in the renderings.</a:t>
            </a:r>
          </a:p>
          <a:p>
            <a:pPr>
              <a:buFont typeface="Arial" pitchFamily="34" charset="0"/>
              <a:buChar char="•"/>
            </a:pPr>
            <a:r>
              <a:rPr lang="en-US" baseline="0" dirty="0" smtClean="0"/>
              <a:t> Second, the path integral framework allows us to develop new light transport algorithms based on advanced, global path sampling techniques, such as Metropolis Light Transport. It also provides us with a means of combining different path sampling techniques in a provably good way using Multiple importance sampling.</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sz="1200" b="0" kern="1200" dirty="0" smtClean="0">
                <a:solidFill>
                  <a:schemeClr val="tx1"/>
                </a:solidFill>
                <a:latin typeface="Arial" charset="0"/>
                <a:ea typeface="+mn-ea"/>
                <a:cs typeface="+mn-cs"/>
              </a:rPr>
              <a:t> As an example of the</a:t>
            </a:r>
            <a:r>
              <a:rPr lang="en-US" sz="1200" b="0" kern="1200" baseline="0" dirty="0" smtClean="0">
                <a:solidFill>
                  <a:schemeClr val="tx1"/>
                </a:solidFill>
                <a:latin typeface="Arial" charset="0"/>
                <a:ea typeface="+mn-ea"/>
                <a:cs typeface="+mn-cs"/>
              </a:rPr>
              <a:t> robust combination of path sampling techniques</a:t>
            </a:r>
            <a:r>
              <a:rPr lang="en-US" sz="1200" b="0" kern="1200" dirty="0" smtClean="0">
                <a:solidFill>
                  <a:schemeClr val="tx1"/>
                </a:solidFill>
                <a:latin typeface="Arial" charset="0"/>
                <a:ea typeface="+mn-ea"/>
                <a:cs typeface="+mn-cs"/>
              </a:rPr>
              <a:t>, in the recent Vertex Connection and Merging algorithm,</a:t>
            </a:r>
            <a:r>
              <a:rPr lang="en-US" sz="1200" b="0" kern="1200" baseline="0" dirty="0" smtClean="0">
                <a:solidFill>
                  <a:schemeClr val="tx1"/>
                </a:solidFill>
                <a:latin typeface="Arial" charset="0"/>
                <a:ea typeface="+mn-ea"/>
                <a:cs typeface="+mn-cs"/>
              </a:rPr>
              <a:t> that I co-developed, it was only through re-formulating photon mapping in the path integral framework that we were ably to robustly combine it with bidirectional path tracing and obtain the nice results that you can see on the slide.</a:t>
            </a:r>
          </a:p>
          <a:p>
            <a:pPr>
              <a:buFont typeface="Arial" pitchFamily="34" charset="0"/>
              <a:buChar char="•"/>
            </a:pPr>
            <a:r>
              <a:rPr lang="en-US" sz="1200" b="0" kern="1200" baseline="0" dirty="0" smtClean="0">
                <a:solidFill>
                  <a:schemeClr val="tx1"/>
                </a:solidFill>
                <a:latin typeface="Arial" charset="0"/>
                <a:ea typeface="+mn-ea"/>
                <a:cs typeface="+mn-cs"/>
              </a:rPr>
              <a:t> So the VCM algorithm is a very tangible example of the strength of the path integral framework.</a:t>
            </a:r>
          </a:p>
          <a:p>
            <a:pPr>
              <a:buFont typeface="Arial" pitchFamily="34" charset="0"/>
              <a:buChar char="•"/>
            </a:pPr>
            <a:r>
              <a:rPr lang="en-US" sz="1200" b="0" kern="1200" baseline="0" dirty="0" smtClean="0">
                <a:solidFill>
                  <a:schemeClr val="tx1"/>
                </a:solidFill>
                <a:latin typeface="Arial" charset="0"/>
                <a:ea typeface="+mn-ea"/>
                <a:cs typeface="+mn-cs"/>
              </a:rPr>
              <a:t> For more details, see </a:t>
            </a:r>
            <a:r>
              <a:rPr lang="cs-CZ" sz="1200" kern="1200" baseline="0" dirty="0" smtClean="0">
                <a:solidFill>
                  <a:schemeClr val="tx1"/>
                </a:solidFill>
                <a:latin typeface="Arial" charset="0"/>
                <a:ea typeface="+mn-ea"/>
                <a:cs typeface="+mn-cs"/>
              </a:rPr>
              <a:t>http://cgg.mff.cuni.cz/~jaroslav/papers/2012-vcm/index.htm </a:t>
            </a:r>
            <a:r>
              <a:rPr lang="en-US" sz="1200" kern="1200" baseline="0" dirty="0" smtClean="0">
                <a:solidFill>
                  <a:schemeClr val="tx1"/>
                </a:solidFill>
                <a:latin typeface="Arial" charset="0"/>
                <a:ea typeface="+mn-ea"/>
                <a:cs typeface="+mn-cs"/>
              </a:rPr>
              <a:t>or the 3rd part of </a:t>
            </a:r>
            <a:r>
              <a:rPr lang="en-US" sz="1200" kern="1200" baseline="0" smtClean="0">
                <a:solidFill>
                  <a:schemeClr val="tx1"/>
                </a:solidFill>
                <a:latin typeface="Arial" charset="0"/>
                <a:ea typeface="+mn-ea"/>
                <a:cs typeface="+mn-cs"/>
              </a:rPr>
              <a:t>the course.</a:t>
            </a:r>
            <a:endParaRPr lang="cs-CZ" sz="1200" kern="1200" baseline="0" dirty="0" smtClean="0">
              <a:solidFill>
                <a:schemeClr val="tx1"/>
              </a:solidFill>
              <a:latin typeface="Arial" charset="0"/>
              <a:ea typeface="+mn-ea"/>
              <a:cs typeface="+mn-cs"/>
            </a:endParaRPr>
          </a:p>
          <a:p>
            <a:pPr>
              <a:buFont typeface="Arial" pitchFamily="34" charset="0"/>
              <a:buChar char="•"/>
            </a:pPr>
            <a:endParaRPr lang="en-US" sz="1200" b="0" kern="1200" dirty="0" smtClean="0">
              <a:solidFill>
                <a:schemeClr val="tx1"/>
              </a:solidFill>
              <a:latin typeface="Arial" charset="0"/>
              <a:ea typeface="+mn-ea"/>
              <a:cs typeface="+mn-cs"/>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sz="1200" b="0" kern="1200" dirty="0" smtClean="0">
                <a:solidFill>
                  <a:schemeClr val="tx1"/>
                </a:solidFill>
                <a:latin typeface="Arial" charset="0"/>
                <a:ea typeface="+mn-ea"/>
                <a:cs typeface="+mn-cs"/>
              </a:rPr>
              <a:t> We have recently extended VCM to participating media</a:t>
            </a:r>
            <a:r>
              <a:rPr lang="en-US" sz="1200" b="0" kern="1200" baseline="0" dirty="0" smtClean="0">
                <a:solidFill>
                  <a:schemeClr val="tx1"/>
                </a:solidFill>
                <a:latin typeface="Arial" charset="0"/>
                <a:ea typeface="+mn-ea"/>
                <a:cs typeface="+mn-cs"/>
              </a:rPr>
              <a:t> and this work just got accepted to SIGGRAPH.</a:t>
            </a:r>
          </a:p>
          <a:p>
            <a:pPr>
              <a:buFont typeface="Arial" pitchFamily="34" charset="0"/>
              <a:buChar char="•"/>
            </a:pPr>
            <a:r>
              <a:rPr lang="en-US" sz="1200" b="0" kern="1200" baseline="0" dirty="0" smtClean="0">
                <a:solidFill>
                  <a:schemeClr val="tx1"/>
                </a:solidFill>
                <a:latin typeface="Arial" charset="0"/>
                <a:ea typeface="+mn-ea"/>
                <a:cs typeface="+mn-cs"/>
              </a:rPr>
              <a:t> And again, understanding all the existing photon point and photon beams estimators in the path integral framework proved to be essential.</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Another example that I co-developed </a:t>
            </a:r>
            <a:r>
              <a:rPr lang="en-US" baseline="0" dirty="0" smtClean="0"/>
              <a:t>is our work on Joint Importance Sampling for low-order volumetric scattering. Again, it is through a treatment in the path integral framework that we were able to develop new path sampling techniques for low-order scattering in media that achieve orders of magnitude speed-up in some cases.</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noProof="0" dirty="0" smtClean="0"/>
              <a:t> This tutorial is derived from the SIGGRAPH</a:t>
            </a:r>
            <a:r>
              <a:rPr lang="en-US" baseline="0" noProof="0" dirty="0" smtClean="0"/>
              <a:t> 2013 course with the title </a:t>
            </a:r>
            <a:r>
              <a:rPr lang="en-US" dirty="0" smtClean="0"/>
              <a:t>“Recent advances in light transport simulation: Theory &amp; Practice”</a:t>
            </a:r>
            <a:endParaRPr lang="en-US" noProof="0" dirty="0" smtClean="0"/>
          </a:p>
          <a:p>
            <a:pPr>
              <a:buFont typeface="Arial" pitchFamily="34" charset="0"/>
              <a:buChar char="•"/>
            </a:pPr>
            <a:r>
              <a:rPr lang="en-US" noProof="0" dirty="0" smtClean="0"/>
              <a:t> When I first though about</a:t>
            </a:r>
            <a:r>
              <a:rPr lang="en-US" baseline="0" noProof="0" dirty="0" smtClean="0"/>
              <a:t> proposing that course, </a:t>
            </a:r>
            <a:r>
              <a:rPr lang="en-US" noProof="0" dirty="0" smtClean="0"/>
              <a:t>I wanted to give it a title that read </a:t>
            </a:r>
            <a:r>
              <a:rPr lang="en-US" baseline="0" noProof="0" dirty="0" smtClean="0"/>
              <a:t>„Path integral formulation of light transport and applications“.</a:t>
            </a:r>
          </a:p>
          <a:p>
            <a:pPr>
              <a:buFont typeface="Arial" pitchFamily="34" charset="0"/>
              <a:buChar char="•"/>
            </a:pPr>
            <a:r>
              <a:rPr lang="en-US" baseline="0" noProof="0" dirty="0" smtClean="0"/>
              <a:t> The co-presenters advised me that this would be a bit too technical and could scare people away.</a:t>
            </a:r>
          </a:p>
          <a:p>
            <a:pPr>
              <a:buFont typeface="Arial" pitchFamily="34" charset="0"/>
              <a:buChar char="•"/>
            </a:pPr>
            <a:r>
              <a:rPr lang="en-US" baseline="0" noProof="0" dirty="0" smtClean="0"/>
              <a:t> So we changed the title for the SIGGRAPH submission, but in fact, the course content hasn’t changed much at all: it still put a lot of emphasis on the </a:t>
            </a:r>
            <a:r>
              <a:rPr lang="en-US" i="1" baseline="0" noProof="0" dirty="0" smtClean="0"/>
              <a:t>path integral formulation</a:t>
            </a:r>
            <a:r>
              <a:rPr lang="en-US" baseline="0" noProof="0" dirty="0" smtClean="0"/>
              <a:t> of light transport and all the great algorithms it allows us to develop.</a:t>
            </a:r>
          </a:p>
          <a:p>
            <a:pPr>
              <a:buFont typeface="Arial" pitchFamily="34" charset="0"/>
              <a:buChar char="•"/>
            </a:pPr>
            <a:r>
              <a:rPr lang="en-US" baseline="0" noProof="0" dirty="0" smtClean="0"/>
              <a:t> For tutorial we felt a bit bolder and put the “path integral” right in the title. After all, that is what we will be talking about most of the time.</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Light transport simulation is </a:t>
            </a:r>
            <a:r>
              <a:rPr lang="en-US" baseline="0" dirty="0" smtClean="0"/>
              <a:t>an essential component of rendering realistic images with global illumination.</a:t>
            </a:r>
          </a:p>
          <a:p>
            <a:pPr>
              <a:buFont typeface="Arial" pitchFamily="34" charset="0"/>
              <a:buChar char="•"/>
            </a:pPr>
            <a:r>
              <a:rPr lang="en-US" baseline="0" dirty="0" smtClean="0"/>
              <a:t> It’s been a standard tool in architectural and product visualization for many years now.</a:t>
            </a:r>
          </a:p>
          <a:p>
            <a:pPr>
              <a:buFont typeface="Arial" pitchFamily="34" charset="0"/>
              <a:buChar char="•"/>
            </a:pPr>
            <a:r>
              <a:rPr lang="en-US" baseline="0" dirty="0" smtClean="0"/>
              <a:t> Its use in movies picked up later due to technical difficulties (large scenes, tighter rendering time budget).</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The use of global illumination in feature film production started with PDI/</a:t>
            </a:r>
            <a:r>
              <a:rPr lang="en-US" baseline="0" dirty="0" err="1" smtClean="0"/>
              <a:t>Dreamwork’s</a:t>
            </a:r>
            <a:r>
              <a:rPr lang="en-US" baseline="0" dirty="0" smtClean="0"/>
              <a:t> Shrek 2. They used irradiance caching to compute a single bounce of diffuse indirect illumination – so not really the full light transport.</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Monster House in 2006 was probably the time that ray-based, accurate Monte Carlo light transport simulation was used in movie production. </a:t>
            </a:r>
          </a:p>
          <a:p>
            <a:pPr>
              <a:buFont typeface="Arial" pitchFamily="34" charset="0"/>
              <a:buChar char="•"/>
            </a:pPr>
            <a:r>
              <a:rPr lang="en-US" baseline="0" dirty="0" smtClean="0"/>
              <a:t> It was rendered with the Arnold renderer – a brute force path tracer developed by Marcos </a:t>
            </a:r>
            <a:r>
              <a:rPr lang="en-US" baseline="0" dirty="0" err="1" smtClean="0"/>
              <a:t>Fajardo</a:t>
            </a:r>
            <a:r>
              <a:rPr lang="en-US" baseline="0" dirty="0" smtClean="0"/>
              <a:t> in collaboration with Sony </a:t>
            </a:r>
            <a:r>
              <a:rPr lang="en-US" baseline="0" dirty="0" err="1" smtClean="0"/>
              <a:t>Imageworks</a:t>
            </a:r>
            <a:r>
              <a:rPr lang="en-US" baseline="0" dirty="0" smtClean="0"/>
              <a:t>.</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Arnold has in fact started a quiet revolution, where most VFX and animation studios are nowadays shifting toward rendering solutions based on physically plausible light transport simulation.</a:t>
            </a:r>
          </a:p>
          <a:p>
            <a:pPr>
              <a:buFont typeface="Arial" pitchFamily="34" charset="0"/>
              <a:buChar char="•"/>
            </a:pPr>
            <a:r>
              <a:rPr lang="en-US" baseline="0" dirty="0" smtClean="0"/>
              <a:t> Advantages of this approach are indisputable</a:t>
            </a:r>
          </a:p>
          <a:p>
            <a:pPr lvl="1">
              <a:buFont typeface="Arial" pitchFamily="34" charset="0"/>
              <a:buChar char="•"/>
            </a:pPr>
            <a:r>
              <a:rPr lang="en-US" baseline="0" dirty="0" smtClean="0"/>
              <a:t> improved accuracy</a:t>
            </a:r>
          </a:p>
          <a:p>
            <a:pPr lvl="1">
              <a:buFont typeface="Arial" pitchFamily="34" charset="0"/>
              <a:buChar char="•"/>
            </a:pPr>
            <a:r>
              <a:rPr lang="en-US" baseline="0" dirty="0" smtClean="0"/>
              <a:t> easier rendering set up – no need for specialized solutions for different illumination effects</a:t>
            </a:r>
          </a:p>
          <a:p>
            <a:pPr lvl="1">
              <a:buFont typeface="Arial" pitchFamily="34" charset="0"/>
              <a:buChar char="•"/>
            </a:pPr>
            <a:r>
              <a:rPr lang="en-US" baseline="0" dirty="0" smtClean="0"/>
              <a:t> guaranteed visual consistency – the most important thing in movies!</a:t>
            </a:r>
          </a:p>
          <a:p>
            <a:pPr lvl="0">
              <a:buFont typeface="Arial" pitchFamily="34" charset="0"/>
              <a:buChar char="•"/>
            </a:pPr>
            <a:r>
              <a:rPr lang="en-US" baseline="0" dirty="0" smtClean="0"/>
              <a:t> The shift in movie production toward physically based light transport underlines the importance of research and development in this area. It is also one of the important motivations behind this tutorial.</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A fairly detailed account on the state of rendering in the VFX community is given in a recent </a:t>
            </a:r>
            <a:r>
              <a:rPr lang="en-US" baseline="0" dirty="0" err="1" smtClean="0"/>
              <a:t>fxguide</a:t>
            </a:r>
            <a:r>
              <a:rPr lang="en-US" baseline="0" dirty="0" smtClean="0"/>
              <a:t> article “The State of Rendering”.</a:t>
            </a:r>
          </a:p>
          <a:p>
            <a:pPr>
              <a:buFont typeface="Arial" pitchFamily="34" charset="0"/>
              <a:buChar char="•"/>
            </a:pPr>
            <a:r>
              <a:rPr lang="en-US" baseline="0" dirty="0" smtClean="0"/>
              <a:t> They also mention that the Vertex Connection and Merging algorithm will be used in </a:t>
            </a:r>
            <a:r>
              <a:rPr lang="en-US" baseline="0" dirty="0" err="1" smtClean="0"/>
              <a:t>PRMan</a:t>
            </a:r>
            <a:r>
              <a:rPr lang="en-US" baseline="0" dirty="0" smtClean="0"/>
              <a:t> 19 (http://cgg.mff.cuni.cz/~jaroslav/papers/2012-vcm/index.htm).</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 number of light</a:t>
            </a:r>
            <a:r>
              <a:rPr lang="en-US" baseline="0" dirty="0" smtClean="0"/>
              <a:t> transport algorithms exist, such as path tracing (PT), bidirectional path tracing (BPT), photon mapping (PM), or Metropolis light transport (MLT); and there are many variants of these algorithms.</a:t>
            </a:r>
            <a:endParaRPr lang="en-US" dirty="0" smtClean="0"/>
          </a:p>
          <a:p>
            <a:pPr>
              <a:buFont typeface="Arial" pitchFamily="34" charset="0"/>
              <a:buChar char="•"/>
            </a:pPr>
            <a:r>
              <a:rPr lang="en-US" dirty="0" smtClean="0"/>
              <a:t> However, the single most pressing issue</a:t>
            </a:r>
            <a:r>
              <a:rPr lang="en-US" baseline="0" dirty="0" smtClean="0"/>
              <a:t> with all of these solutions is that none of them really works for all practical scenes.</a:t>
            </a:r>
          </a:p>
          <a:p>
            <a:pPr>
              <a:buFont typeface="Arial" pitchFamily="34" charset="0"/>
              <a:buChar char="•"/>
            </a:pPr>
            <a:r>
              <a:rPr lang="en-US" baseline="0" dirty="0" smtClean="0"/>
              <a:t> In other words, these solutions are not </a:t>
            </a:r>
            <a:r>
              <a:rPr lang="en-US" b="1" baseline="0" dirty="0" smtClean="0"/>
              <a:t>robust</a:t>
            </a:r>
            <a:r>
              <a:rPr lang="en-US" b="0" baseline="0" dirty="0" smtClean="0"/>
              <a:t> enough</a:t>
            </a:r>
            <a:r>
              <a:rPr lang="en-US" baseline="0" dirty="0" smtClean="0"/>
              <a:t>.</a:t>
            </a:r>
          </a:p>
          <a:p>
            <a:pPr>
              <a:buFont typeface="Arial" pitchFamily="34" charset="0"/>
              <a:buChar char="•"/>
            </a:pPr>
            <a:r>
              <a:rPr lang="en-US" baseline="0" dirty="0" smtClean="0"/>
              <a:t> A robust algorithm should be reasonably efficient for </a:t>
            </a:r>
            <a:r>
              <a:rPr lang="en-US" b="1" baseline="0" dirty="0" smtClean="0"/>
              <a:t>any</a:t>
            </a:r>
            <a:r>
              <a:rPr lang="en-US" baseline="0" dirty="0" smtClean="0"/>
              <a:t> input scene. The current light transport algorithms unfortunately do not exhibit this desirable feature.</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So in</a:t>
            </a:r>
            <a:r>
              <a:rPr lang="en-US" baseline="0" dirty="0" smtClean="0"/>
              <a:t> spite of the amazing results that we are able to produce, light transport simulation (and, more generally, rendering) is definitely not a solved problem (despite what we can hear here and there).</a:t>
            </a:r>
          </a:p>
          <a:p>
            <a:pPr>
              <a:buFont typeface="Arial" pitchFamily="34" charset="0"/>
              <a:buChar char="•"/>
            </a:pPr>
            <a:r>
              <a:rPr lang="en-US" baseline="0" dirty="0" smtClean="0"/>
              <a:t> We need a robust solution that will minimize all the manual work and parameter tweaking that currently has to go into preparing a scene for rendering.</a:t>
            </a:r>
          </a:p>
          <a:p>
            <a:pPr>
              <a:buFont typeface="Arial" pitchFamily="34" charset="0"/>
              <a:buChar char="•"/>
            </a:pPr>
            <a:r>
              <a:rPr lang="en-US" baseline="0" dirty="0" smtClean="0"/>
              <a:t> We also need a general improvement in efficiency such that light transport simulation can be used in interactive application.</a:t>
            </a:r>
          </a:p>
          <a:p>
            <a:pPr>
              <a:buFont typeface="Arial" pitchFamily="34" charset="0"/>
              <a:buNone/>
            </a:pPr>
            <a:endParaRPr lang="en-US" dirty="0" smtClean="0"/>
          </a:p>
          <a:p>
            <a:pPr>
              <a:buFont typeface="Arial" pitchFamily="34" charset="0"/>
              <a:buChar char="•"/>
            </a:pPr>
            <a:r>
              <a:rPr lang="en-US" baseline="0" dirty="0" smtClean="0"/>
              <a:t> I’m not saying this to start on a negative note. On the contrary, I’m saying this to motivate and encourage the present researchers to contribute to the interesting and exciting research area.</a:t>
            </a:r>
            <a:endParaRPr lang="en-US"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2483768" y="6243638"/>
            <a:ext cx="4176464" cy="457200"/>
          </a:xfrm>
        </p:spPr>
        <p:txBody>
          <a:bodyPr/>
          <a:lstStyle>
            <a:lvl1pPr>
              <a:defRPr/>
            </a:lvl1pPr>
          </a:lstStyle>
          <a:p>
            <a:pPr>
              <a:defRPr/>
            </a:pPr>
            <a:r>
              <a:rPr lang="en-US" altLang="en-US" smtClean="0"/>
              <a:t>Jaroslav Křivánek - Introduction</a:t>
            </a: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42900" dist="38100" dir="18900000" sx="139000" sy="139000" algn="bl" rotWithShape="0">
              <a:prstClr val="black">
                <a:alpha val="40000"/>
              </a:prstClr>
            </a:outerShdw>
          </a:effectLst>
        </p:spPr>
        <p:txBody>
          <a:bodyPr/>
          <a:lstStyle>
            <a:lvl1pPr>
              <a:defRPr b="1">
                <a:solidFill>
                  <a:schemeClr val="tx2"/>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381328"/>
            <a:ext cx="2133600" cy="457200"/>
          </a:xfrm>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xfrm>
            <a:off x="6553200" y="6381328"/>
            <a:ext cx="2133600" cy="457200"/>
          </a:xfrm>
          <a:ln/>
        </p:spPr>
        <p:txBody>
          <a:bodyPr/>
          <a:lstStyle>
            <a:lvl1pPr>
              <a:defRPr/>
            </a:lvl1pPr>
          </a:lstStyle>
          <a:p>
            <a:pPr>
              <a:defRPr/>
            </a:pPr>
            <a:fld id="{81494967-73EE-4A75-A827-47B02327E019}" type="slidenum">
              <a:rPr lang="en-US" altLang="en-US"/>
              <a:pPr>
                <a:defRPr/>
              </a:pPr>
              <a:t>‹#›</a:t>
            </a:fld>
            <a:endParaRPr lang="en-US" altLang="en-US"/>
          </a:p>
        </p:txBody>
      </p:sp>
      <p:sp>
        <p:nvSpPr>
          <p:cNvPr id="8" name="Zástupný symbol pro zápatí 23"/>
          <p:cNvSpPr>
            <a:spLocks noGrp="1"/>
          </p:cNvSpPr>
          <p:nvPr>
            <p:ph type="ftr" sz="quarter" idx="11"/>
          </p:nvPr>
        </p:nvSpPr>
        <p:spPr bwMode="auto">
          <a:xfrm>
            <a:off x="1403350" y="6356176"/>
            <a:ext cx="6337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a:lstStyle>
          <a:p>
            <a:pPr>
              <a:defRPr/>
            </a:pPr>
            <a:r>
              <a:rPr lang="en-US" altLang="en-US" smtClean="0"/>
              <a:t>Jaroslav Křivánek - Introduction</a:t>
            </a:r>
            <a:endParaRPr lang="en-US"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5" name="Picture 4" descr="http://kas.fsv.cuni.cz/old/logo1.jpg"/>
          <p:cNvPicPr>
            <a:picLocks noChangeAspect="1" noChangeArrowheads="1"/>
          </p:cNvPicPr>
          <p:nvPr userDrawn="1"/>
        </p:nvPicPr>
        <p:blipFill>
          <a:blip r:embed="rId2" cstate="print">
            <a:lum bright="70000" contrast="-70000"/>
          </a:blip>
          <a:srcRect l="44366" b="19968"/>
          <a:stretch>
            <a:fillRect/>
          </a:stretch>
        </p:blipFill>
        <p:spPr bwMode="auto">
          <a:xfrm>
            <a:off x="0" y="3284984"/>
            <a:ext cx="2483768" cy="3573016"/>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Jaroslav Křivánek - Introduction</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59397" name="Rectangle 5"/>
          <p:cNvSpPr>
            <a:spLocks noGrp="1" noChangeArrowheads="1"/>
          </p:cNvSpPr>
          <p:nvPr>
            <p:ph type="ftr" sz="quarter" idx="3"/>
          </p:nvPr>
        </p:nvSpPr>
        <p:spPr bwMode="auto">
          <a:xfrm>
            <a:off x="1403648" y="6248400"/>
            <a:ext cx="633670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smtClean="0"/>
              <a:t>Jaroslav Křivánek - Introduction</a:t>
            </a:r>
            <a:endParaRPr lang="en-US" altLang="en-US" dirty="0"/>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pPr>
                <a:defRPr/>
              </a:pPr>
              <a:t>‹#›</a:t>
            </a:fld>
            <a:endParaRPr lang="en-US"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58" r:id="rId2"/>
    <p:sldLayoutId id="2147483759" r:id="rId3"/>
    <p:sldLayoutId id="2147483777" r:id="rId4"/>
    <p:sldLayoutId id="2147483760" r:id="rId5"/>
    <p:sldLayoutId id="2147483761" r:id="rId6"/>
    <p:sldLayoutId id="2147483762" r:id="rId7"/>
    <p:sldLayoutId id="2147483763" r:id="rId8"/>
    <p:sldLayoutId id="2147483764" r:id="rId9"/>
    <p:sldLayoutId id="2147483765" r:id="rId10"/>
    <p:sldLayoutId id="2147483766" r:id="rId11"/>
    <p:sldLayoutId id="2147483769" r:id="rId12"/>
    <p:sldLayoutId id="2147483770" r:id="rId13"/>
    <p:sldLayoutId id="2147483771" r:id="rId14"/>
    <p:sldLayoutId id="2147483772" r:id="rId15"/>
    <p:sldLayoutId id="2147483773" r:id="rId16"/>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3573016"/>
          </a:xfrm>
        </p:spPr>
        <p:txBody>
          <a:bodyPr/>
          <a:lstStyle/>
          <a:p>
            <a:r>
              <a:rPr lang="en-US" sz="3600" b="1" dirty="0" smtClean="0"/>
              <a:t>Path Integral Methods for Light Transport Simulation</a:t>
            </a:r>
            <a:br>
              <a:rPr lang="en-US" sz="3600" b="1" dirty="0" smtClean="0"/>
            </a:br>
            <a:r>
              <a:rPr lang="en-US" sz="3600" b="1" dirty="0" smtClean="0"/>
              <a:t/>
            </a:r>
            <a:br>
              <a:rPr lang="en-US" sz="3600" b="1" dirty="0" smtClean="0"/>
            </a:br>
            <a:r>
              <a:rPr lang="en-US" sz="2800" dirty="0" smtClean="0"/>
              <a:t>Theory &amp; Practice</a:t>
            </a:r>
            <a:endParaRPr lang="en-US" sz="2800" b="1" dirty="0"/>
          </a:p>
        </p:txBody>
      </p:sp>
      <p:sp>
        <p:nvSpPr>
          <p:cNvPr id="18" name="Zástupný symbol pro text 17"/>
          <p:cNvSpPr>
            <a:spLocks noGrp="1"/>
          </p:cNvSpPr>
          <p:nvPr>
            <p:ph type="body" idx="1"/>
          </p:nvPr>
        </p:nvSpPr>
        <p:spPr/>
        <p:txBody>
          <a:bodyPr/>
          <a:lstStyle/>
          <a:p>
            <a:endParaRPr lang="en-US" dirty="0"/>
          </a:p>
        </p:txBody>
      </p:sp>
      <p:sp>
        <p:nvSpPr>
          <p:cNvPr id="8" name="TextovéPole 7"/>
          <p:cNvSpPr txBox="1"/>
          <p:nvPr/>
        </p:nvSpPr>
        <p:spPr>
          <a:xfrm>
            <a:off x="323528" y="3617729"/>
            <a:ext cx="1944000" cy="1569660"/>
          </a:xfrm>
          <a:prstGeom prst="rect">
            <a:avLst/>
          </a:prstGeom>
          <a:noFill/>
        </p:spPr>
        <p:txBody>
          <a:bodyPr wrap="square" rtlCol="0">
            <a:spAutoFit/>
          </a:bodyPr>
          <a:lstStyle/>
          <a:p>
            <a:pPr algn="ctr"/>
            <a:r>
              <a:rPr lang="cs-CZ" sz="2400" b="1" dirty="0" smtClean="0">
                <a:solidFill>
                  <a:schemeClr val="tx2"/>
                </a:solidFill>
                <a:latin typeface="+mn-lt"/>
              </a:rPr>
              <a:t>Jaroslav </a:t>
            </a:r>
            <a:r>
              <a:rPr lang="en-US" sz="2400" b="1" dirty="0" smtClean="0">
                <a:solidFill>
                  <a:schemeClr val="tx2"/>
                </a:solidFill>
                <a:latin typeface="+mn-lt"/>
              </a:rPr>
              <a:t/>
            </a:r>
            <a:br>
              <a:rPr lang="en-US" sz="2400" b="1" dirty="0" smtClean="0">
                <a:solidFill>
                  <a:schemeClr val="tx2"/>
                </a:solidFill>
                <a:latin typeface="+mn-lt"/>
              </a:rPr>
            </a:br>
            <a:r>
              <a:rPr lang="cs-CZ" sz="2400" b="1" dirty="0" err="1" smtClean="0">
                <a:solidFill>
                  <a:schemeClr val="tx2"/>
                </a:solidFill>
                <a:latin typeface="+mn-lt"/>
              </a:rPr>
              <a:t>Křiváne</a:t>
            </a:r>
            <a:r>
              <a:rPr lang="en-US" sz="2400" b="1" dirty="0" smtClean="0">
                <a:solidFill>
                  <a:schemeClr val="tx2"/>
                </a:solidFill>
                <a:latin typeface="+mn-lt"/>
              </a:rPr>
              <a:t>k</a:t>
            </a:r>
          </a:p>
          <a:p>
            <a:pPr algn="ctr"/>
            <a:r>
              <a:rPr lang="en-US" sz="1600" dirty="0" smtClean="0">
                <a:solidFill>
                  <a:schemeClr val="tx2"/>
                </a:solidFill>
                <a:latin typeface="+mn-lt"/>
              </a:rPr>
              <a:t>Charles </a:t>
            </a:r>
            <a:br>
              <a:rPr lang="en-US" sz="1600" dirty="0" smtClean="0">
                <a:solidFill>
                  <a:schemeClr val="tx2"/>
                </a:solidFill>
                <a:latin typeface="+mn-lt"/>
              </a:rPr>
            </a:br>
            <a:r>
              <a:rPr lang="en-US" sz="1600" dirty="0" smtClean="0">
                <a:solidFill>
                  <a:schemeClr val="tx2"/>
                </a:solidFill>
                <a:latin typeface="+mn-lt"/>
              </a:rPr>
              <a:t>University </a:t>
            </a:r>
            <a:br>
              <a:rPr lang="en-US" sz="1600" dirty="0" smtClean="0">
                <a:solidFill>
                  <a:schemeClr val="tx2"/>
                </a:solidFill>
                <a:latin typeface="+mn-lt"/>
              </a:rPr>
            </a:br>
            <a:r>
              <a:rPr lang="en-US" sz="1600" dirty="0" smtClean="0">
                <a:solidFill>
                  <a:schemeClr val="tx2"/>
                </a:solidFill>
                <a:latin typeface="+mn-lt"/>
              </a:rPr>
              <a:t>Prague</a:t>
            </a:r>
            <a:endParaRPr lang="cs-CZ" sz="1600" dirty="0" smtClean="0">
              <a:solidFill>
                <a:schemeClr val="tx2"/>
              </a:solidFill>
              <a:latin typeface="+mn-lt"/>
            </a:endParaRPr>
          </a:p>
        </p:txBody>
      </p:sp>
      <p:sp>
        <p:nvSpPr>
          <p:cNvPr id="11" name="TextovéPole 10"/>
          <p:cNvSpPr txBox="1"/>
          <p:nvPr/>
        </p:nvSpPr>
        <p:spPr>
          <a:xfrm>
            <a:off x="6732240" y="3617729"/>
            <a:ext cx="1944000" cy="1323439"/>
          </a:xfrm>
          <a:prstGeom prst="rect">
            <a:avLst/>
          </a:prstGeom>
          <a:noFill/>
        </p:spPr>
        <p:txBody>
          <a:bodyPr wrap="square" rtlCol="0">
            <a:spAutoFit/>
          </a:bodyPr>
          <a:lstStyle/>
          <a:p>
            <a:pPr algn="ctr"/>
            <a:r>
              <a:rPr lang="cs-CZ" sz="2400" b="1" dirty="0" smtClean="0">
                <a:solidFill>
                  <a:schemeClr val="tx2"/>
                </a:solidFill>
                <a:latin typeface="+mn-lt"/>
              </a:rPr>
              <a:t>Juan</a:t>
            </a:r>
            <a:r>
              <a:rPr lang="en-US" sz="2400" b="1" dirty="0" smtClean="0">
                <a:solidFill>
                  <a:schemeClr val="tx2"/>
                </a:solidFill>
                <a:latin typeface="+mn-lt"/>
              </a:rPr>
              <a:t/>
            </a:r>
            <a:br>
              <a:rPr lang="en-US" sz="2400" b="1" dirty="0" smtClean="0">
                <a:solidFill>
                  <a:schemeClr val="tx2"/>
                </a:solidFill>
                <a:latin typeface="+mn-lt"/>
              </a:rPr>
            </a:br>
            <a:r>
              <a:rPr lang="cs-CZ" sz="2400" b="1" dirty="0" err="1" smtClean="0">
                <a:solidFill>
                  <a:schemeClr val="tx2"/>
                </a:solidFill>
                <a:latin typeface="+mn-lt"/>
              </a:rPr>
              <a:t>Cañada</a:t>
            </a:r>
            <a:endParaRPr lang="en-US" sz="2400" b="1" dirty="0" smtClean="0">
              <a:solidFill>
                <a:schemeClr val="tx2"/>
              </a:solidFill>
              <a:latin typeface="+mn-lt"/>
            </a:endParaRPr>
          </a:p>
          <a:p>
            <a:pPr algn="ctr"/>
            <a:r>
              <a:rPr lang="en-US" sz="1600" dirty="0" smtClean="0">
                <a:solidFill>
                  <a:schemeClr val="tx2"/>
                </a:solidFill>
                <a:latin typeface="+mn-lt"/>
              </a:rPr>
              <a:t>Next Limit Technologies</a:t>
            </a:r>
            <a:endParaRPr lang="cs-CZ" sz="1600" dirty="0" smtClean="0">
              <a:solidFill>
                <a:schemeClr val="tx2"/>
              </a:solidFill>
              <a:latin typeface="+mn-lt"/>
            </a:endParaRPr>
          </a:p>
        </p:txBody>
      </p:sp>
      <p:cxnSp>
        <p:nvCxnSpPr>
          <p:cNvPr id="14" name="Přímá spojovací čára 13"/>
          <p:cNvCxnSpPr/>
          <p:nvPr/>
        </p:nvCxnSpPr>
        <p:spPr>
          <a:xfrm>
            <a:off x="3707904" y="3212976"/>
            <a:ext cx="172819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6916" name="Picture 4" descr="http://kas.fsv.cuni.cz/old/logo1.jpg"/>
          <p:cNvPicPr>
            <a:picLocks noChangeAspect="1" noChangeArrowheads="1"/>
          </p:cNvPicPr>
          <p:nvPr/>
        </p:nvPicPr>
        <p:blipFill>
          <a:blip r:embed="rId3" cstate="print"/>
          <a:srcRect/>
          <a:stretch>
            <a:fillRect/>
          </a:stretch>
        </p:blipFill>
        <p:spPr bwMode="auto">
          <a:xfrm>
            <a:off x="755576" y="5733256"/>
            <a:ext cx="1008112" cy="1008112"/>
          </a:xfrm>
          <a:prstGeom prst="rect">
            <a:avLst/>
          </a:prstGeom>
          <a:noFill/>
        </p:spPr>
      </p:pic>
      <p:sp>
        <p:nvSpPr>
          <p:cNvPr id="10" name="TextovéPole 9"/>
          <p:cNvSpPr txBox="1"/>
          <p:nvPr/>
        </p:nvSpPr>
        <p:spPr>
          <a:xfrm>
            <a:off x="4595930" y="3617729"/>
            <a:ext cx="1944216" cy="1077218"/>
          </a:xfrm>
          <a:prstGeom prst="rect">
            <a:avLst/>
          </a:prstGeom>
          <a:noFill/>
        </p:spPr>
        <p:txBody>
          <a:bodyPr wrap="square" rtlCol="0">
            <a:spAutoFit/>
          </a:bodyPr>
          <a:lstStyle/>
          <a:p>
            <a:pPr algn="ctr"/>
            <a:r>
              <a:rPr lang="cs-CZ" sz="2400" b="1" dirty="0" smtClean="0">
                <a:solidFill>
                  <a:schemeClr val="tx2"/>
                </a:solidFill>
                <a:latin typeface="+mn-lt"/>
              </a:rPr>
              <a:t>Anton </a:t>
            </a:r>
            <a:r>
              <a:rPr lang="en-US" sz="2400" b="1" dirty="0" smtClean="0">
                <a:solidFill>
                  <a:schemeClr val="tx2"/>
                </a:solidFill>
                <a:latin typeface="+mn-lt"/>
              </a:rPr>
              <a:t/>
            </a:r>
            <a:br>
              <a:rPr lang="en-US" sz="2400" b="1" dirty="0" smtClean="0">
                <a:solidFill>
                  <a:schemeClr val="tx2"/>
                </a:solidFill>
                <a:latin typeface="+mn-lt"/>
              </a:rPr>
            </a:br>
            <a:r>
              <a:rPr lang="cs-CZ" sz="2400" b="1" dirty="0" err="1" smtClean="0">
                <a:solidFill>
                  <a:schemeClr val="tx2"/>
                </a:solidFill>
                <a:latin typeface="+mn-lt"/>
              </a:rPr>
              <a:t>Kaplanya</a:t>
            </a:r>
            <a:r>
              <a:rPr lang="en-US" sz="2400" b="1" dirty="0" smtClean="0">
                <a:solidFill>
                  <a:schemeClr val="tx2"/>
                </a:solidFill>
                <a:latin typeface="+mn-lt"/>
              </a:rPr>
              <a:t>n</a:t>
            </a:r>
          </a:p>
          <a:p>
            <a:pPr algn="ctr"/>
            <a:r>
              <a:rPr lang="en-US" sz="1600" dirty="0" smtClean="0">
                <a:solidFill>
                  <a:schemeClr val="tx2"/>
                </a:solidFill>
                <a:latin typeface="+mn-lt"/>
              </a:rPr>
              <a:t>KIT</a:t>
            </a:r>
            <a:endParaRPr lang="cs-CZ" sz="1600" dirty="0" smtClean="0">
              <a:solidFill>
                <a:schemeClr val="tx2"/>
              </a:solidFill>
              <a:latin typeface="+mn-lt"/>
            </a:endParaRPr>
          </a:p>
        </p:txBody>
      </p:sp>
      <p:pic>
        <p:nvPicPr>
          <p:cNvPr id="166920" name="Picture 8" descr="http://www.idc-latinamerica.com/sites/idc-latinamerica.com/files/saarland_0.JPG"/>
          <p:cNvPicPr>
            <a:picLocks noChangeAspect="1" noChangeArrowheads="1"/>
          </p:cNvPicPr>
          <p:nvPr/>
        </p:nvPicPr>
        <p:blipFill>
          <a:blip r:embed="rId4" cstate="print"/>
          <a:srcRect/>
          <a:stretch>
            <a:fillRect/>
          </a:stretch>
        </p:blipFill>
        <p:spPr bwMode="auto">
          <a:xfrm>
            <a:off x="2627784" y="5949280"/>
            <a:ext cx="1656184" cy="720411"/>
          </a:xfrm>
          <a:prstGeom prst="rect">
            <a:avLst/>
          </a:prstGeom>
          <a:noFill/>
        </p:spPr>
      </p:pic>
      <p:sp>
        <p:nvSpPr>
          <p:cNvPr id="166922" name="AutoShape 10" descr="data:image/jpeg;base64,/9j/4AAQSkZJRgABAQAAAQABAAD/2wCEAAkGBxQTEhIUExQVFhUWFxkUFhgUFRgcFxwgGxkYHBsaHBkaHSggGBslGxcYJDIhJSkrLi4uFx8zODMsNygtLisBCgoKDg0OGhAQGzQmHyQtLzItNSw3NywsMC8sLCwsLDcsNy8yLC80MCwrLTQ1LDc0LCw3NywsNy0vLC4sLy0sLP/AABEIAJgBSwMBIgACEQEDEQH/xAAcAAACAwADAQAAAAAAAAAAAAAABwUGCAEDBAL/xABMEAABAwICAwoKBgcIAgMAAAABAAIDBBEFEgYhMQcIEyIyQVFhcbIUMzRScnOBkaGxFyNCU6PSFlRkkpPR0xVidKLBwsPwJENEY4L/xAAaAQEAAgMBAAAAAAAAAAAAAAAAAQMCBAUG/8QALhEBAAIBAQUGBgIDAAAAAAAAAAECAxEEEyExQQUSFVGh0TJxgZGx8CLhI2HB/9oADAMBAAIRAxEAPwB4oQhAIQhAIQhAIQvJiWJxQNzyvDR17T2DaURNorGsvWhUmn0/a+pjjazLE45S9x41zqBsNQF7K7KZiYV4s9MuvcnXQJXbsenlZhroG07YssrXHO9pcQWkXA1gbHDbdNFK/fB4VwuHNmA40Egd/wDl/Fd7L5T7FC0nK7dPxWW+aseL80bWMH+VoUHU6R1cnLqqh3pTPI911FoQemKqeXDju2j7R6VtWl5DPRHyWJIeU3tHzW26XkM9EfJB2oQhAIQqVunaeR4ZBxbOqZAeCZ0f33DzR8UEfutborcPj4GAg1cg1c/Bg/bcOnoBWZZ5nPc573FznEuc5xuSTtJPOV24jXSTyvllcXyPcXOc46ySvMgEIQgFoLcQ3POBa2uqWfWvH1LHDWxp+2RzOI2dAPWqnuK7nnhcgrKlv/jxniNcNUrh032sHxOrpWjUCY3yviKL1kndCQafm+V8RResk7oSDQCEIQNje5eXz+oPfarbvkvIqX/Ef8b1Ut7l5fP6g99qtu+S8ipf8R/xvQZ6QhCAQhCAQhCAQhCAQhCDcaEIQCEIQCCUKF0uw2SencyJ5a7bYGwfb7JKQwvaa1mYjVCaS6dMjvHTWe/YX/Yb2ecfgl3W1b5Xl8ji9x5z/p0DqC6XNIJBFiDYg7R1LhXxWIeZz7TkzT/Kfp0Ccmh2LeEUzHE8dvEf2jn9osUm1aNz7FuBqRG48SbinoDhfKf9PaFF41hdsGbd5YieU8PY2FD6X4YKmiqoD/7InAdtrtP7wCmEKl6Nh1zSCQdRGorhWPdEwrwbEqyK1gJXOb6L+MPgbexVxB9w8pvaPmtt0vIZ6I+SxJDym9o+a23S8hnoj5IO1CFB6Y6UQ4dTunmPUxg5T3czWj5nmCDx6f6Zw4ZTmR9nSuuIo763Hp6mjnKynjmMTVc755355Hm5PN1ADmAGqy9Olekc1fUPnndcnU1oPFY3ma3qCh0AhCEArjuZaEPxOpAIIp4yHTP6vMB853w2qE0W0flrqmOnhHGdrJOxrRtceoLWuimjkNBTMp4Rqbrc48p7udzus/BBI0NGyGNkUbQ1jGhjGjYABYBd6EIExvlfEUXrJO6Eg0/N8r4ii9ZJ3QkGgEIQgbG9y8vn9Qe+1W3fJeRUv+I/43qpb3Ly+f1B77U69MdEKfEo446jPlY/OODdlN7Ea9R1WKDHiFpf6DsM/aP4o/Kj6DsM/aP4o/KgzQhMPdj0Np8NmpmU3CWkY5zuEdm1hwAtqCXiAQhCAQmTuNaE02JuqxU8J9UIi3g3ZeUZL31G/JCZ30HYZ+0fxR+VBmhC0v8AQdhn7R/FH5UfQdhn7R/FH5UDMQhCAQuCbayqhHp7D4S6NwtFfK2Tr5yR5vQVMRMqsmamPTvzpquCF8seCAQQQdYI2L6ULVF0/wBGM4NTCOMBeVo5wPtAdI50uVoAhK7TvRngHGeIfVOPGA+wT/tPwVtLdHG7Q2TT/LT6+/uqC5BI1jURrBXCFY5B16MYqKmnjk+1bK/qcNv8/apVK7c3xbg5zC48WXZ1OGz3jV7AmiqLRpL02x5t7iiZ58pZ43xuFZKyCoA1SxZD6TCf9rm+5KNaV3wWFcLholA1wStefRddp+Jas1LFtPuHlN7R81tul5DPRHyWJIeU3tHzW2I5A2IOOxrA4+wXQeTSLHYaKB887g1jR7XHma0c7j0LKWnWl02JVLppNTBcRR31Mb0dZNrkr27pGnMuJ1GY3ZBGSIY77B57ul5Hu2dtPQCEIQC7qOlfK9kcbS97yGta0ayTsC6VorcU3PPBYxWVLfr5B9W1w8W08/U9w9w9qCy7l+g7MMpgHAGokAdM8dwHzW/E61dEIQCEIQJjfK+IovWSd0JBp+b5XxFF6yTuhINAIQhA2N7l5fP6g99q0Ws6b3Ly+f1B77VotAIQhAgN8p5RReqf3gk2nJvlPKKL1T+8Em0AhCEDt3s/LxD0YPnKnskTvZ+XiHowfOVPZAIQhAIQvDjWJNp4Xyu+yNQ6Sdg9pRFrRWJmVV3RdIMjfBozxnj6wjmafs9p+SW67aupdK90jzdzjmJ/7zLqV9Y0h5faM85rzafosei2lclKQx13w87edvW3+SamH18c7BJE4OaecfIjmPUkQpHA8blpX54zqPKYb5Xdo6etRamrZ2TbrYv4241/B3rrnha9rmuAc1wsQdhCjdH9IIqtl2GzhymHlD+Y61LKnk71bVvXWOMSTelmj7qSWwuYna2O/wBp6x8VBp6YthrKiJ0UguDsPODzEdBCTONYU+mldE/m1tPM4cxCurbVwNt2Tc271fhn0eOKQtIc02LSHA9BBuE7sBxIVEEco+0OMOgjUR70j1dtzPFskjqdx1ScZnpAax7R8kvGsHZ2bd5e7PKfz0XXSrDfCaOpg28JE9o7bG3xssZObYkHaNRW4lkHdJwvwbE6yICw4Qvb2Ps8d5UvQq7Dym9o+a2lU+TO9Ue4sWw8pvaPmtpVPkzvVHuIMVv2lcLl+0rhAIQvRh72NljMrS+MOaXtabEtvrAPNcIGvuJbnfDvbXVLfqWH6ljhy3D7Z/ug+89i0IozRqugmpYZKXLwBYMgaLZQBybcxGyyk0AhCEAhCECY3yviKL1kndCQafm+V8RResk7oSDQCEIQNje5eXz+oPfatFrOm9y8vn9Qe+1aLQCEIQIDfKeUUXqn94JNpyb5Tyii9U/vBJtAIQhA7d7Py8Q9GD5yp7JE72fl4h6MHzlT2QCEIQCrOm+BzVTGCJzbNJcWHVmPMc3Vr96syFMTory44yVmluUkPXUEkLssrHMP94bew7D7F50+qulZI0tkY17TzOFwqZjO56x13U78h8x+tnsO1vxVkXjq42bs29eNOMepcIXvxTBpqc2ljLeh21p7HDUvArHNtWazpMO6jqnxPa+Nxa5uwj/usdSaGimmDKm0ctmTf5X9beg9SVKAej4LGaxK/Z9pvgnWOXk0AobSjAW1cWU6nt1xu6D0HqKq2iem/Jiqj1Nl/wBH/m9/SmC11xcawehVTE1l38eTFtOOY6dYIWqp3Rvcx4yuabEFcU1Q6N7XtNnNIcO0Jo6c6M+EM4WMfXMH74HN29CVRCtrOsOBtOz2wX0+0nrhNe2eGOVux7Qew849hSF3x2F5KunqAPGxlhPXGR8bOHuTC3McWsX0zjtvIz4Zh8j715t3/CuFw3hQLugka/2O4rvZrB9iptGkvQbNm3uOLdevzZrh5Te0fNbSqfJneqPcWLYeU3tHzW2qYfVs9EfJQ2GI3bSuE4d2Tcy4AvraNv1JN5o2/wDrJPKaAOR09HZsTyAQhCBgbkun7sOn4OUk0sp448x2wSD3WI6OxaghlDmhzSC1wBBGwg7CFh9ObcQ3ROCLaCqd9W42p3uPJJPiyTsaTs6Dq50D9QhCAQhCBMb5XxFF6yTuhINPzfK+IovWSd0JBoBCEIGxvcvL5/UHvtWi1nTe5eXz+oPfatFoBCEIEBvlPKKL1T+8Em05N8p5RReqf3gk2gEIQgdu9n5eIejB85U9kid7Py8Q9GD5yp7IBCEIBCXenekE0VU1kMjmBjBmA2EnXrB6re9eOh3QqhvjGRyDsLXfDV8Fn3J0aNu0MVbzS2vA0EKnUW6HTu1SMkjPTYOb7wb/AAVhoscp5fFzMcejMAfcdaxmJhsY9oxX+G0PbLGHAhwBB2gi49yqeNaAwyXdCeBd0AXZ+7zexW9CRMwnLhx5Y0vGpK4xo3UU1zIwlg+23W3+Y9qiU/yFW8a0Kp57uaOCf0s2Htbs91lZGTzcrN2XMccc/SSkVm0V0ufTEMku+Ho+0zrb0jqXRjOiFTT3OXhGedHc+9u0fJQCz4TDnxOXBfXlJ80VYyVgfG4OadhH/dR6lRN0DRm16mEdcrR3x/r71VcAx6WlfmjN2nlMPJd/I9abGB43FVx5mHXbjsdbM2/SOcdar0ms6uvTNj2ynctwt+8iaoKt0UjJGbWODh19I9o1Ju41TsrsPmY3W2eF2XtLdXudb3Kiab6NeDP4SMfUvP7hPN2dCmtzHFrtfTuPJ48fYeUPYdftU24xqo2K1sGacN+v5/tl5rC14BFiHWI6wVtml5DPRHyWS90TCfBsVqo7WbwpkZ6LzmHzt7FrSl5DPRHyVTtPt7AQQQCCLEHYVnHde3MzRudVUrSaVx47BtiJ+bCefm2dC0guuoha9rmPAc1wLXAi4IOoghBiBCY+61ucuw+QzwAupHu1c5jJPId/d6D7O1cIBcgrhCDR24tuh+Fxto6h3/kRt4jifGNA74G3pGvpTVWIqOqfE9kkbix7CHNc02II51qrcx05ZidPc2bURgCZg+D2jzT8DqQXNCEIExvlfEUXrJO6Eg0/N8r4ii9ZJ3QkGgEIQgbG9y8vn9Qe+1aLWdN7l5fP6g99q0WgEIQgQG+U8oovVP7wSbTk3ynlFF6p/eCTaAQhCB272fl4h6MHzlT2SJ3s/LxD0YPnKnsgEIQgS2ls+esqD/fy/ugD/RRC766TNLK7znud73EroWxDyWS3etM+chFkIUsHvosbqIvFzSN6s1x7jcKwUW6FUN8Y1kg/dPvGr4KoIUTESuptGWnw2kz6HdDp3eMY+M9mYe8a/grBQ47TzeLmY7qvY+42KSCFjNIblO08sfFET6fv2aAUHjOitPUXLmZX+ezU728x9qVNDjNRD4uZ7R0ZiW+46lYKLdBqW+MbHIOzK73jV8Fj3Jjk2fEMGSO7kr/11YzoNUQ3Mf1zP7upw7Wk6/ZdV+jq5IJA9hLHtPt7CDzdRTFot0SndqkZJGemwc34G/wXtqf7PrhYvic7mIcGyezYSp70xzhRbZcN51wX4+U/urowHSSGujMEwDZHCzmHku62np6toVNxCikw2rY8XLA7Mx3nN+009djb3FSOLaAzRnPTP4QDWBfLIOix2H4LspsaE7DR4gCx+xkrhYg8xdfYevYUjToZJvaIrljS8cp6T81D3f6EGqo6tmtk8Qbfrabj/K4e5aApeQz0R8kkdP6B5w18Eo+sopmTMPM6J5ykjpF3BO6l5DPRHyVcxpLr4cm8pFvv8+rtQhCha6K2kZNG+OVoex4LXNcLgg8xWXt1Hc9fhs2eO7qWQ/VvO1p8x3WOY84WqF5MVw2KpifDMwPjeMrmn/uojpQYnQrjuk6CS4ZPbW6nkJMMnV5juh4+O3spyAUtovj8tDUx1EJs5h1jmc3naeohRKEGydENJYcQpmVEJ1HU9p5THc7T2dPONamlknc402kwypDxd0L+LNGOcdI6HDm9y1bhtfHPEyWJ4fG8ZmuabghAod8r4ii9ZJ3QkGn5vlfEUXrJO6Eg0AhCEDY3uXl8/qD32rRazpvcvL5/UHvtWi0AhCECA3ynlFF6p/eCTacm+U8oovVP7wSbQCEIQO3ez8vEPRg+cqeyRO9n5eIejB85U9kAhCECe/Qyu+4P8SL86P0LrvuPxIvzpwoWe8lzPCsXnPp7E9+hdd9x+JF+dH6F133H4kX504UJvJPCsXnPp7E9+hdd9x+JF+dH6F133H4kX504UJvJPCsXnPp7E9+hdd9x+JF+dH6F133H4kX504UJvJPCsXnPp7E9+hdd9x+JF+dH6F133H4kX504UJvJPCsXnPp7E9+hdd9x+JF+dH6F1v3H4kX504UKd5J4Vi859PYrKLBMVi8WJG9XDRke4vspSSDEZW5amiinHS58TXjsc1+oq/oUd/8A0trsFaxpF7afTT8FpiejdVJA+IQSWLHMa2SWFxaHDkCTPcsvbURqIBCY8DbNaDtAAPuXYhYzOrYw4YxRpEhCEKFwQhCCOx/BYayB8E7A+N41jnB5nA8zh0rOmN7jOJRzSNp4hPEDxJBLE2462veCCNh1LTiEGVfoixf9U/Hp/wCoj6IsX/VPx6f+otVIQZV+iLF/1T8en/qJlbkOEYvh7zBU0p8Eeb34aA8E7zgBISWnnA7U4EIFlu4aK1dfFStpIuFLHvc7jxtsC0Actwv7Eovoixf9U/Hp/wCotVIQZV+iLF/1T8en/qI+iLF/1T8en/qLVSECX3FdBq6hrJZKqDg2OhLAeEidrzNNrMeTsBToQhAIQhAnd3LQ+srpqV1LAZWsjc1xD2CxLgRynBLL6KcW/U3fxIfzrV6EGUPopxb9Td/Eh/Oj6KcW/U3fxIfzrV6ECk3CtEqyhdWmrhMQkEQZdzDfKZL8lxtbMNvSm2hCAQhCCmYPuhQvwwYjUN4BhLxkzZiS1zmhrTYZnG2y381NaKYrNVQCaan8Hzm8bHPzPyfZc4ZRkJ83XZIfQMcA3DaqvaZcPDpGQn7FPKZTx5G241yLgnZ7E7dOcXpoqF75zI6KQNY0U5+skLyMrYy0jWem+xBYw4FDjbakhSweB4jhj4MPmw9s0vAPD52ubK0jY5gcSHC99amaXRaKvxnFxVZnwxGC0WdzWFzoW8YhpFyA027UF0wrHpJMSrqRwbwdPHA9hAOYmRpLrm9ubVqViDh7kuqenkfimOxwOySupKdkTvNcYnhp9hsofczpqalq4qeppJKfEskgEr3ucyovcvc12azjZt7W1a9aBukrlKLcj0VhnY6sqM0kkVVKIA578seV+a4aDa5drN78ysm5PLeGtubkV1SDc7OPq+CCW3QcekoaKSoiDXPa6NoD75ePI1p2EczlPwyXA2XIBI7UipHF+jVbxttabG/7RHZTml2iUGH01LWU/CCrZNAHTGR5fJnIa/Pc2IPRZA3CbbVylDplI+qxh9NLTTVcEFOyRtPFK2Npc4i8j8zm5wL29yntzGgqaeWsjdTzU9GSx9NHNIx5YSDwjQWudZt7EBBYdMtJPAYoZOD4ThKiOntmy24QnjXsb2tsU+qDuyeTUf8Aj6b5uUfpLgjazHYoZXP4DwMulY17mh4zmzXZTfLexI6kDNBvsRmGznSx0fw0UeK11DRkxxSUgnYwucWslJLcwve3N7lF6A0FNTVMdNX0ksWIPErRUOke5lQHA5iH5rE5ea2rqKBn0GPRTVNTTMzcJT5OEuLN44uADz6l8YTV1Tn1XhMLY42PtA5rg4yMsbuIDjlN+Y2S70P0Moxi+It4I2pnQOh+tk4pLLm/G42vzrqSwXCYquXHYqhpezwtrrZ3N1iIEa2kFBeMAxmOrhbPFmyOLgMwseK4tOrtCkUpNANHqeLCJqmNhEzoahjnZ3nUHPtxS7KNg1gKTw2W2i4cT/8ACfrv1O50F00jx6KjiEs2bKXsjGUXOZ5sPYpRI/SvAoJMFwupewmbLRw5s7+S61xa9r6zrtdS+6HRtpW4fh1LFL4NUTPMsUUpD5ByjHwkjtQcSb8YdCBsA32LlKrRPB56fEYnU2Hz0dI9jm1LHzMfGXW4jw0PcQdVtX81b90jFpKXDaqaG4kayzXD7OYhub2Xv7EFlvzc6rWn2kMlHTxuhax0000dPHwl8oLzbMbayAqdiGgFLFhhq43yNrGQipFXwr+EL8ocSSXWLXbLdBUVpvh0VXSYRWzRnh6mWljlOd4Bab3GUOs2/SBfWgb2CxztiaKp8b5teZ0TS1h16rAkkalSNIdPq+ku6TCjwXCCJj/Co+MXOszihpIzdexXfBsJipYmwwNyxtuQC5ztpudbiTtPSqnuw+Rw/wCMpu+gmdF8YrJ3SCqoTSBoBYTOyTMTe4s3ZbV71YAb7Ett1ytkMmH0bWSyRVEjuFZC8MdIGAERZyRYG9zrGxeLRfCqilxBklNh89JSPjeKhj5o3szBt2PDQ8kHi21dKBrFwVYwvSKSTE62kcGCOCKKRrhfMS/bc3tZVHQbRanxSGSurw6eaWWQDNI8CJrHkBjA0jLa118HRqGtx/EGVALoWQQOMQc5rXmwy5spGYN16ukhA2AUFyVWjMfg79IKKMu8HgYHwsLicnCQuc4NJ1gX+SiKDQuB+AGtlMj6ptK6eOUyPzR8GHOjawXs1osObnJQO1cNcDsN+xKPFcSlrWaP0ksjmx1sXCVLmuLXSZI2uyZhsDiTftC9OOYLFhFbhklBeJtTUMpZ4Q9xY9r7DPlcTxm9PZ1oLdo9pBJPX4pTPa0MpDTiMtBzHhY3Odm12Otuq1lZcwva+voSrixF9PV6VTx8uKOme2+y4gksV84boBSzYYKuR73VkkPhPhfCvzteWlwIINg0bLdSBrrhrgdmvsSXmxqbEKXAKaeRzWVzpRUuacrpBAQA248/ntzr249orT0GJ4R4LeJks5zwiRxYS1mqQNcTY2NiexA3EJWUmK/2TPjcTzxAzw+muducWc0X/wDsyi3b0qc0M0NjbRU/hDM0zmcJKXbc0hLyD2F1vYglMB0Ngp6DwA3mhOcHhQLnO4uOwAaidR6lFt3N4vAnUTqiofEHiSElzeEhLTcBjrbOooQgGbnuaemqKitqZ5ad4fHnyBlh9nI1tteq7tpsp/C9H2QVVZUtc4uqjGXtNsreDZlGWwvrHShCDoOjDeHrp2yysfVxNhcWEAx5GFofGbXDtd7m+sBeHCdCclVHVVFVPVSwtcyHhQwBgcLONmAXcQbXKEIJPRPRxlBC6GN7nh0j5bvte7zcjUBqULPufN4aofBV1NPHUuzzwwlga4naWuLbxk85GtCEHEG5xAzDn4e2WXgnyiXNxc4Ie1wA1Wtdo5lN6TaOMrKdsD3ua1r433ba94yCBrFuZCEHi0k0NZUzR1Mc0tNUxjIJoCLlu3I9pBD235ivfo7gz6cScLVTVL5CCXTZbNsLWY1oAaOznQhB86U6Osro4o5HuaI5o5wWWuSy9gbg6ta+/wCwWeG+G5nZ+B4DLqy2zZr7L39qEIOiXRdhrJawSSNkkp/BrNIAaL3zNNrhwKjsN0Hy1MNRU1lRVOgDhCJcgazMLFxytGZ1ucoQg7avQ29a6sgqpoHSBgmZGGFkgZsvmaS0karj4KSwfR9lPLVyNc5xqpBK8OtYHKG2FhssOdcoQRejmhQpHSNZUzPpn8IRTvyFjeE22cBmttsL8/Soobl7OBdSmtq/BOMW0+Zga29yAX5czmgm4aTbUL35xCCaxDQuGXD46Bz5AyNsbWSAgSAx2yuva19XQumu0JbUUzIaqpnlkjfwkdRxWTMdzFpaLC3xQhB6ME0amhmEs1fU1GVpY1kmRsev7RaxozO6Cekqdr6Nk0b4pWhzHtLHNOwg6iEIQUsbmwMYp31tW6jadVMXNy2BuGGQNzlg82/MFO6QaLRVTKaMl0baeWOZgjta8fJabjk9i5QgnVD6UaPsrYmRSOc0Nljmuy17sNwNY2IQg+NKtGIq6JrJC9jmOD4pYnZZI3Dna7mXnwPRuaGUSzV9TU2aWNZJkbHrtxi1jRmdq2npKEIPBLoFkllfR1lRSNmdnkjiyGMuO1zQ9p4MnnIUvh+jbIqyorA95fPHHG5rrZQGDURqvcoQg88OiMbZsQmEj81a1rJBxbNysLLt1X2Hnuu2DReNuHHDw9/B8A6nz6s9nNLb7LX19C5Qg8dZoNBJR01KXyNNMGiCZjg2ZhaAA4EC1yBr1WXxhWhIZUMqampnq5Yxli4bKGR9LmsYAM587auEIJCg0YijqK+e7nmt4MSsfbIBGxzABqvYhxvdQB3NQI3U7K6rZRuNzTBzctjtYHlucMPm3XCEHZp/huHxUdPHU8JBFE5rYJadrs0JA1OzNBLRqtcjbZUzCqaGrxSgdSVFVXGB7pJ6mcuMbGhvFibdrW3JN9WvXz83CEErpdFBiuLUMMGZ5pnP8Nc1pDGsa5rmxuJFnEvYQAOk+xsBC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6924" name="AutoShape 12" descr="data:image/jpeg;base64,/9j/4AAQSkZJRgABAQAAAQABAAD/2wCEAAkGBxQTEhIUExQVFhUWFxkUFhgUFRgcFxwgGxkYHBsaHBkaHSggGBslGxcYJDIhJSkrLi4uFx8zODMsNygtLisBCgoKDg0OGhAQGzQmHyQtLzItNSw3NywsMC8sLCwsLDcsNy8yLC80MCwrLTQ1LDc0LCw3NywsNy0vLC4sLy0sLP/AABEIAJgBSwMBIgACEQEDEQH/xAAcAAACAwADAQAAAAAAAAAAAAAABwUGCAEDBAL/xABMEAABAwICAwoKBgcIAgMAAAABAAIDBBEFEgYhMQcIEyIyQVFhcbIUMzRScnOBkaGxFyNCU6PSFlRkkpPR0xVidKLBwsPwJENEY4L/xAAaAQEAAgMBAAAAAAAAAAAAAAAAAQMCBAUG/8QALhEBAAIBAQUGBgIDAAAAAAAAAAECAxEEEyExQQUSFVGh0TJxgZGx8CLhI2HB/9oADAMBAAIRAxEAPwB4oQhAIQhAIQhAIQvJiWJxQNzyvDR17T2DaURNorGsvWhUmn0/a+pjjazLE45S9x41zqBsNQF7K7KZiYV4s9MuvcnXQJXbsenlZhroG07YssrXHO9pcQWkXA1gbHDbdNFK/fB4VwuHNmA40Egd/wDl/Fd7L5T7FC0nK7dPxWW+aseL80bWMH+VoUHU6R1cnLqqh3pTPI911FoQemKqeXDju2j7R6VtWl5DPRHyWJIeU3tHzW26XkM9EfJB2oQhAIQqVunaeR4ZBxbOqZAeCZ0f33DzR8UEfutborcPj4GAg1cg1c/Bg/bcOnoBWZZ5nPc573FznEuc5xuSTtJPOV24jXSTyvllcXyPcXOc46ySvMgEIQgFoLcQ3POBa2uqWfWvH1LHDWxp+2RzOI2dAPWqnuK7nnhcgrKlv/jxniNcNUrh032sHxOrpWjUCY3yviKL1kndCQafm+V8RResk7oSDQCEIQNje5eXz+oPfarbvkvIqX/Ef8b1Ut7l5fP6g99qtu+S8ipf8R/xvQZ6QhCAQhCAQhCAQhCAQhCDcaEIQCEIQCCUKF0uw2SencyJ5a7bYGwfb7JKQwvaa1mYjVCaS6dMjvHTWe/YX/Yb2ecfgl3W1b5Xl8ji9x5z/p0DqC6XNIJBFiDYg7R1LhXxWIeZz7TkzT/Kfp0Ccmh2LeEUzHE8dvEf2jn9osUm1aNz7FuBqRG48SbinoDhfKf9PaFF41hdsGbd5YieU8PY2FD6X4YKmiqoD/7InAdtrtP7wCmEKl6Nh1zSCQdRGorhWPdEwrwbEqyK1gJXOb6L+MPgbexVxB9w8pvaPmtt0vIZ6I+SxJDym9o+a23S8hnoj5IO1CFB6Y6UQ4dTunmPUxg5T3czWj5nmCDx6f6Zw4ZTmR9nSuuIo763Hp6mjnKynjmMTVc755355Hm5PN1ADmAGqy9Olekc1fUPnndcnU1oPFY3ma3qCh0AhCEArjuZaEPxOpAIIp4yHTP6vMB853w2qE0W0flrqmOnhHGdrJOxrRtceoLWuimjkNBTMp4Rqbrc48p7udzus/BBI0NGyGNkUbQ1jGhjGjYABYBd6EIExvlfEUXrJO6Eg0/N8r4ii9ZJ3QkGgEIQgbG9y8vn9Qe+1W3fJeRUv+I/43qpb3Ly+f1B77U69MdEKfEo446jPlY/OODdlN7Ea9R1WKDHiFpf6DsM/aP4o/Kj6DsM/aP4o/KgzQhMPdj0Np8NmpmU3CWkY5zuEdm1hwAtqCXiAQhCAQmTuNaE02JuqxU8J9UIi3g3ZeUZL31G/JCZ30HYZ+0fxR+VBmhC0v8AQdhn7R/FH5UfQdhn7R/FH5UDMQhCAQuCbayqhHp7D4S6NwtFfK2Tr5yR5vQVMRMqsmamPTvzpquCF8seCAQQQdYI2L6ULVF0/wBGM4NTCOMBeVo5wPtAdI50uVoAhK7TvRngHGeIfVOPGA+wT/tPwVtLdHG7Q2TT/LT6+/uqC5BI1jURrBXCFY5B16MYqKmnjk+1bK/qcNv8/apVK7c3xbg5zC48WXZ1OGz3jV7AmiqLRpL02x5t7iiZ58pZ43xuFZKyCoA1SxZD6TCf9rm+5KNaV3wWFcLholA1wStefRddp+Jas1LFtPuHlN7R81tul5DPRHyWJIeU3tHzW2I5A2IOOxrA4+wXQeTSLHYaKB887g1jR7XHma0c7j0LKWnWl02JVLppNTBcRR31Mb0dZNrkr27pGnMuJ1GY3ZBGSIY77B57ul5Hu2dtPQCEIQC7qOlfK9kcbS97yGta0ayTsC6VorcU3PPBYxWVLfr5B9W1w8W08/U9w9w9qCy7l+g7MMpgHAGokAdM8dwHzW/E61dEIQCEIQJjfK+IovWSd0JBp+b5XxFF6yTuhINAIQhA2N7l5fP6g99q0Ws6b3Ly+f1B77VotAIQhAgN8p5RReqf3gk2nJvlPKKL1T+8Em0AhCEDt3s/LxD0YPnKnskTvZ+XiHowfOVPZAIQhAIQvDjWJNp4Xyu+yNQ6Sdg9pRFrRWJmVV3RdIMjfBozxnj6wjmafs9p+SW67aupdK90jzdzjmJ/7zLqV9Y0h5faM85rzafosei2lclKQx13w87edvW3+SamH18c7BJE4OaecfIjmPUkQpHA8blpX54zqPKYb5Xdo6etRamrZ2TbrYv4241/B3rrnha9rmuAc1wsQdhCjdH9IIqtl2GzhymHlD+Y61LKnk71bVvXWOMSTelmj7qSWwuYna2O/wBp6x8VBp6YthrKiJ0UguDsPODzEdBCTONYU+mldE/m1tPM4cxCurbVwNt2Tc271fhn0eOKQtIc02LSHA9BBuE7sBxIVEEco+0OMOgjUR70j1dtzPFskjqdx1ScZnpAax7R8kvGsHZ2bd5e7PKfz0XXSrDfCaOpg28JE9o7bG3xssZObYkHaNRW4lkHdJwvwbE6yICw4Qvb2Ps8d5UvQq7Dym9o+a2lU+TO9Ue4sWw8pvaPmtpVPkzvVHuIMVv2lcLl+0rhAIQvRh72NljMrS+MOaXtabEtvrAPNcIGvuJbnfDvbXVLfqWH6ljhy3D7Z/ug+89i0IozRqugmpYZKXLwBYMgaLZQBybcxGyyk0AhCEAhCECY3yviKL1kndCQafm+V8RResk7oSDQCEIQNje5eXz+oPfatFrOm9y8vn9Qe+1aLQCEIQIDfKeUUXqn94JNpyb5Tyii9U/vBJtAIQhA7d7Py8Q9GD5yp7JE72fl4h6MHzlT2QCEIQCrOm+BzVTGCJzbNJcWHVmPMc3Vr96syFMTory44yVmluUkPXUEkLssrHMP94bew7D7F50+qulZI0tkY17TzOFwqZjO56x13U78h8x+tnsO1vxVkXjq42bs29eNOMepcIXvxTBpqc2ljLeh21p7HDUvArHNtWazpMO6jqnxPa+Nxa5uwj/usdSaGimmDKm0ctmTf5X9beg9SVKAej4LGaxK/Z9pvgnWOXk0AobSjAW1cWU6nt1xu6D0HqKq2iem/Jiqj1Nl/wBH/m9/SmC11xcawehVTE1l38eTFtOOY6dYIWqp3Rvcx4yuabEFcU1Q6N7XtNnNIcO0Jo6c6M+EM4WMfXMH74HN29CVRCtrOsOBtOz2wX0+0nrhNe2eGOVux7Qew849hSF3x2F5KunqAPGxlhPXGR8bOHuTC3McWsX0zjtvIz4Zh8j715t3/CuFw3hQLugka/2O4rvZrB9iptGkvQbNm3uOLdevzZrh5Te0fNbSqfJneqPcWLYeU3tHzW2qYfVs9EfJQ2GI3bSuE4d2Tcy4AvraNv1JN5o2/wDrJPKaAOR09HZsTyAQhCBgbkun7sOn4OUk0sp448x2wSD3WI6OxaghlDmhzSC1wBBGwg7CFh9ObcQ3ROCLaCqd9W42p3uPJJPiyTsaTs6Dq50D9QhCAQhCBMb5XxFF6yTuhINPzfK+IovWSd0JBoBCEIGxvcvL5/UHvtWi1nTe5eXz+oPfatFoBCEIEBvlPKKL1T+8Em05N8p5RReqf3gk2gEIQgdu9n5eIejB85U9kid7Py8Q9GD5yp7IBCEIBCXenekE0VU1kMjmBjBmA2EnXrB6re9eOh3QqhvjGRyDsLXfDV8Fn3J0aNu0MVbzS2vA0EKnUW6HTu1SMkjPTYOb7wb/AAVhoscp5fFzMcejMAfcdaxmJhsY9oxX+G0PbLGHAhwBB2gi49yqeNaAwyXdCeBd0AXZ+7zexW9CRMwnLhx5Y0vGpK4xo3UU1zIwlg+23W3+Y9qiU/yFW8a0Kp57uaOCf0s2Htbs91lZGTzcrN2XMccc/SSkVm0V0ufTEMku+Ho+0zrb0jqXRjOiFTT3OXhGedHc+9u0fJQCz4TDnxOXBfXlJ80VYyVgfG4OadhH/dR6lRN0DRm16mEdcrR3x/r71VcAx6WlfmjN2nlMPJd/I9abGB43FVx5mHXbjsdbM2/SOcdar0ms6uvTNj2ynctwt+8iaoKt0UjJGbWODh19I9o1Ju41TsrsPmY3W2eF2XtLdXudb3Kiab6NeDP4SMfUvP7hPN2dCmtzHFrtfTuPJ48fYeUPYdftU24xqo2K1sGacN+v5/tl5rC14BFiHWI6wVtml5DPRHyWS90TCfBsVqo7WbwpkZ6LzmHzt7FrSl5DPRHyVTtPt7AQQQCCLEHYVnHde3MzRudVUrSaVx47BtiJ+bCefm2dC0guuoha9rmPAc1wLXAi4IOoghBiBCY+61ucuw+QzwAupHu1c5jJPId/d6D7O1cIBcgrhCDR24tuh+Fxto6h3/kRt4jifGNA74G3pGvpTVWIqOqfE9kkbix7CHNc02II51qrcx05ZidPc2bURgCZg+D2jzT8DqQXNCEIExvlfEUXrJO6Eg0/N8r4ii9ZJ3QkGgEIQgbG9y8vn9Qe+1aLWdN7l5fP6g99q0WgEIQgQG+U8oovVP7wSbTk3ynlFF6p/eCTaAQhCB272fl4h6MHzlT2SJ3s/LxD0YPnKnsgEIQgS2ls+esqD/fy/ugD/RRC766TNLK7znud73EroWxDyWS3etM+chFkIUsHvosbqIvFzSN6s1x7jcKwUW6FUN8Y1kg/dPvGr4KoIUTESuptGWnw2kz6HdDp3eMY+M9mYe8a/grBQ47TzeLmY7qvY+42KSCFjNIblO08sfFET6fv2aAUHjOitPUXLmZX+ezU728x9qVNDjNRD4uZ7R0ZiW+46lYKLdBqW+MbHIOzK73jV8Fj3Jjk2fEMGSO7kr/11YzoNUQ3Mf1zP7upw7Wk6/ZdV+jq5IJA9hLHtPt7CDzdRTFot0SndqkZJGemwc34G/wXtqf7PrhYvic7mIcGyezYSp70xzhRbZcN51wX4+U/urowHSSGujMEwDZHCzmHku62np6toVNxCikw2rY8XLA7Mx3nN+009djb3FSOLaAzRnPTP4QDWBfLIOix2H4LspsaE7DR4gCx+xkrhYg8xdfYevYUjToZJvaIrljS8cp6T81D3f6EGqo6tmtk8Qbfrabj/K4e5aApeQz0R8kkdP6B5w18Eo+sopmTMPM6J5ykjpF3BO6l5DPRHyVcxpLr4cm8pFvv8+rtQhCha6K2kZNG+OVoex4LXNcLgg8xWXt1Hc9fhs2eO7qWQ/VvO1p8x3WOY84WqF5MVw2KpifDMwPjeMrmn/uojpQYnQrjuk6CS4ZPbW6nkJMMnV5juh4+O3spyAUtovj8tDUx1EJs5h1jmc3naeohRKEGydENJYcQpmVEJ1HU9p5THc7T2dPONamlknc402kwypDxd0L+LNGOcdI6HDm9y1bhtfHPEyWJ4fG8ZmuabghAod8r4ii9ZJ3QkGn5vlfEUXrJO6Eg0AhCEDY3uXl8/qD32rRazpvcvL5/UHvtWi0AhCECA3ynlFF6p/eCTacm+U8oovVP7wSbQCEIQO3ez8vEPRg+cqeyRO9n5eIejB85U9kAhCECe/Qyu+4P8SL86P0LrvuPxIvzpwoWe8lzPCsXnPp7E9+hdd9x+JF+dH6F133H4kX504UJvJPCsXnPp7E9+hdd9x+JF+dH6F133H4kX504UJvJPCsXnPp7E9+hdd9x+JF+dH6F133H4kX504UJvJPCsXnPp7E9+hdd9x+JF+dH6F133H4kX504UJvJPCsXnPp7E9+hdd9x+JF+dH6F1v3H4kX504UKd5J4Vi859PYrKLBMVi8WJG9XDRke4vspSSDEZW5amiinHS58TXjsc1+oq/oUd/8A0trsFaxpF7afTT8FpiejdVJA+IQSWLHMa2SWFxaHDkCTPcsvbURqIBCY8DbNaDtAAPuXYhYzOrYw4YxRpEhCEKFwQhCCOx/BYayB8E7A+N41jnB5nA8zh0rOmN7jOJRzSNp4hPEDxJBLE2462veCCNh1LTiEGVfoixf9U/Hp/wCoj6IsX/VPx6f+otVIQZV+iLF/1T8en/qJlbkOEYvh7zBU0p8Eeb34aA8E7zgBISWnnA7U4EIFlu4aK1dfFStpIuFLHvc7jxtsC0Actwv7Eovoixf9U/Hp/wCotVIQZV+iLF/1T8en/qI+iLF/1T8en/qLVSECX3FdBq6hrJZKqDg2OhLAeEidrzNNrMeTsBToQhAIQhAnd3LQ+srpqV1LAZWsjc1xD2CxLgRynBLL6KcW/U3fxIfzrV6EGUPopxb9Td/Eh/Oj6KcW/U3fxIfzrV6ECk3CtEqyhdWmrhMQkEQZdzDfKZL8lxtbMNvSm2hCAQhCCmYPuhQvwwYjUN4BhLxkzZiS1zmhrTYZnG2y381NaKYrNVQCaan8Hzm8bHPzPyfZc4ZRkJ83XZIfQMcA3DaqvaZcPDpGQn7FPKZTx5G241yLgnZ7E7dOcXpoqF75zI6KQNY0U5+skLyMrYy0jWem+xBYw4FDjbakhSweB4jhj4MPmw9s0vAPD52ubK0jY5gcSHC99amaXRaKvxnFxVZnwxGC0WdzWFzoW8YhpFyA027UF0wrHpJMSrqRwbwdPHA9hAOYmRpLrm9ubVqViDh7kuqenkfimOxwOySupKdkTvNcYnhp9hsofczpqalq4qeppJKfEskgEr3ucyovcvc12azjZt7W1a9aBukrlKLcj0VhnY6sqM0kkVVKIA578seV+a4aDa5drN78ysm5PLeGtubkV1SDc7OPq+CCW3QcekoaKSoiDXPa6NoD75ePI1p2EczlPwyXA2XIBI7UipHF+jVbxttabG/7RHZTml2iUGH01LWU/CCrZNAHTGR5fJnIa/Pc2IPRZA3CbbVylDplI+qxh9NLTTVcEFOyRtPFK2Npc4i8j8zm5wL29yntzGgqaeWsjdTzU9GSx9NHNIx5YSDwjQWudZt7EBBYdMtJPAYoZOD4ThKiOntmy24QnjXsb2tsU+qDuyeTUf8Aj6b5uUfpLgjazHYoZXP4DwMulY17mh4zmzXZTfLexI6kDNBvsRmGznSx0fw0UeK11DRkxxSUgnYwucWslJLcwve3N7lF6A0FNTVMdNX0ksWIPErRUOke5lQHA5iH5rE5ea2rqKBn0GPRTVNTTMzcJT5OEuLN44uADz6l8YTV1Tn1XhMLY42PtA5rg4yMsbuIDjlN+Y2S70P0Moxi+It4I2pnQOh+tk4pLLm/G42vzrqSwXCYquXHYqhpezwtrrZ3N1iIEa2kFBeMAxmOrhbPFmyOLgMwseK4tOrtCkUpNANHqeLCJqmNhEzoahjnZ3nUHPtxS7KNg1gKTw2W2i4cT/8ACfrv1O50F00jx6KjiEs2bKXsjGUXOZ5sPYpRI/SvAoJMFwupewmbLRw5s7+S61xa9r6zrtdS+6HRtpW4fh1LFL4NUTPMsUUpD5ByjHwkjtQcSb8YdCBsA32LlKrRPB56fEYnU2Hz0dI9jm1LHzMfGXW4jw0PcQdVtX81b90jFpKXDaqaG4kayzXD7OYhub2Xv7EFlvzc6rWn2kMlHTxuhax0000dPHwl8oLzbMbayAqdiGgFLFhhq43yNrGQipFXwr+EL8ocSSXWLXbLdBUVpvh0VXSYRWzRnh6mWljlOd4Bab3GUOs2/SBfWgb2CxztiaKp8b5teZ0TS1h16rAkkalSNIdPq+ku6TCjwXCCJj/Co+MXOszihpIzdexXfBsJipYmwwNyxtuQC5ztpudbiTtPSqnuw+Rw/wCMpu+gmdF8YrJ3SCqoTSBoBYTOyTMTe4s3ZbV71YAb7Ett1ytkMmH0bWSyRVEjuFZC8MdIGAERZyRYG9zrGxeLRfCqilxBklNh89JSPjeKhj5o3szBt2PDQ8kHi21dKBrFwVYwvSKSTE62kcGCOCKKRrhfMS/bc3tZVHQbRanxSGSurw6eaWWQDNI8CJrHkBjA0jLa118HRqGtx/EGVALoWQQOMQc5rXmwy5spGYN16ukhA2AUFyVWjMfg79IKKMu8HgYHwsLicnCQuc4NJ1gX+SiKDQuB+AGtlMj6ptK6eOUyPzR8GHOjawXs1osObnJQO1cNcDsN+xKPFcSlrWaP0ksjmx1sXCVLmuLXSZI2uyZhsDiTftC9OOYLFhFbhklBeJtTUMpZ4Q9xY9r7DPlcTxm9PZ1oLdo9pBJPX4pTPa0MpDTiMtBzHhY3Odm12Otuq1lZcwva+voSrixF9PV6VTx8uKOme2+y4gksV84boBSzYYKuR73VkkPhPhfCvzteWlwIINg0bLdSBrrhrgdmvsSXmxqbEKXAKaeRzWVzpRUuacrpBAQA248/ntzr249orT0GJ4R4LeJks5zwiRxYS1mqQNcTY2NiexA3EJWUmK/2TPjcTzxAzw+muducWc0X/wDsyi3b0qc0M0NjbRU/hDM0zmcJKXbc0hLyD2F1vYglMB0Ngp6DwA3mhOcHhQLnO4uOwAaidR6lFt3N4vAnUTqiofEHiSElzeEhLTcBjrbOooQgGbnuaemqKitqZ5ad4fHnyBlh9nI1tteq7tpsp/C9H2QVVZUtc4uqjGXtNsreDZlGWwvrHShCDoOjDeHrp2yysfVxNhcWEAx5GFofGbXDtd7m+sBeHCdCclVHVVFVPVSwtcyHhQwBgcLONmAXcQbXKEIJPRPRxlBC6GN7nh0j5bvte7zcjUBqULPufN4aofBV1NPHUuzzwwlga4naWuLbxk85GtCEHEG5xAzDn4e2WXgnyiXNxc4Ie1wA1Wtdo5lN6TaOMrKdsD3ua1r433ba94yCBrFuZCEHi0k0NZUzR1Mc0tNUxjIJoCLlu3I9pBD235ivfo7gz6cScLVTVL5CCXTZbNsLWY1oAaOznQhB86U6Osro4o5HuaI5o5wWWuSy9gbg6ta+/wCwWeG+G5nZ+B4DLqy2zZr7L39qEIOiXRdhrJawSSNkkp/BrNIAaL3zNNrhwKjsN0Hy1MNRU1lRVOgDhCJcgazMLFxytGZ1ucoQg7avQ29a6sgqpoHSBgmZGGFkgZsvmaS0karj4KSwfR9lPLVyNc5xqpBK8OtYHKG2FhssOdcoQRejmhQpHSNZUzPpn8IRTvyFjeE22cBmttsL8/Soobl7OBdSmtq/BOMW0+Zga29yAX5czmgm4aTbUL35xCCaxDQuGXD46Bz5AyNsbWSAgSAx2yuva19XQumu0JbUUzIaqpnlkjfwkdRxWTMdzFpaLC3xQhB6ME0amhmEs1fU1GVpY1kmRsev7RaxozO6Cekqdr6Nk0b4pWhzHtLHNOwg6iEIQUsbmwMYp31tW6jadVMXNy2BuGGQNzlg82/MFO6QaLRVTKaMl0baeWOZgjta8fJabjk9i5QgnVD6UaPsrYmRSOc0Nljmuy17sNwNY2IQg+NKtGIq6JrJC9jmOD4pYnZZI3Dna7mXnwPRuaGUSzV9TU2aWNZJkbHrtxi1jRmdq2npKEIPBLoFkllfR1lRSNmdnkjiyGMuO1zQ9p4MnnIUvh+jbIqyorA95fPHHG5rrZQGDURqvcoQg88OiMbZsQmEj81a1rJBxbNysLLt1X2Hnuu2DReNuHHDw9/B8A6nz6s9nNLb7LX19C5Qg8dZoNBJR01KXyNNMGiCZjg2ZhaAA4EC1yBr1WXxhWhIZUMqampnq5Yxli4bKGR9LmsYAM587auEIJCg0YijqK+e7nmt4MSsfbIBGxzABqvYhxvdQB3NQI3U7K6rZRuNzTBzctjtYHlucMPm3XCEHZp/huHxUdPHU8JBFE5rYJadrs0JA1OzNBLRqtcjbZUzCqaGrxSgdSVFVXGB7pJ6mcuMbGhvFibdrW3JN9WvXz83CEErpdFBiuLUMMGZ5pnP8Nc1pDGsa5rmxuJFnEvYQAOk+xsBC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6926" name="Picture 14" descr="http://www.photonics4life.eu/var/plain_site/storage/images/p4l/about-photonics4life/members-partners/karlsruhe-institute-of-technology/12353-5-eng-US/Karlsruhe-Institute-of-Technology.png"/>
          <p:cNvPicPr>
            <a:picLocks noChangeAspect="1" noChangeArrowheads="1"/>
          </p:cNvPicPr>
          <p:nvPr/>
        </p:nvPicPr>
        <p:blipFill>
          <a:blip r:embed="rId5" cstate="print"/>
          <a:srcRect/>
          <a:stretch>
            <a:fillRect/>
          </a:stretch>
        </p:blipFill>
        <p:spPr bwMode="auto">
          <a:xfrm>
            <a:off x="4919875" y="6021288"/>
            <a:ext cx="1236301" cy="570001"/>
          </a:xfrm>
          <a:prstGeom prst="rect">
            <a:avLst/>
          </a:prstGeom>
          <a:noFill/>
        </p:spPr>
      </p:pic>
      <p:pic>
        <p:nvPicPr>
          <p:cNvPr id="166928" name="Picture 16" descr="http://www.coelux.com/portal/images/coelux/logo_nextlimit_azul_nar.png"/>
          <p:cNvPicPr>
            <a:picLocks noChangeAspect="1" noChangeArrowheads="1"/>
          </p:cNvPicPr>
          <p:nvPr/>
        </p:nvPicPr>
        <p:blipFill>
          <a:blip r:embed="rId6" cstate="print"/>
          <a:srcRect/>
          <a:stretch>
            <a:fillRect/>
          </a:stretch>
        </p:blipFill>
        <p:spPr bwMode="auto">
          <a:xfrm>
            <a:off x="6876256" y="5805264"/>
            <a:ext cx="1117188" cy="756332"/>
          </a:xfrm>
          <a:prstGeom prst="rect">
            <a:avLst/>
          </a:prstGeom>
          <a:noFill/>
        </p:spPr>
      </p:pic>
      <p:pic>
        <p:nvPicPr>
          <p:cNvPr id="166930" name="Picture 18" descr="http://cgterminal.com/wp-content/uploads/2011/11/Maxwell-Render-Suite-2.6-Released.jpg"/>
          <p:cNvPicPr>
            <a:picLocks noChangeAspect="1" noChangeArrowheads="1"/>
          </p:cNvPicPr>
          <p:nvPr/>
        </p:nvPicPr>
        <p:blipFill>
          <a:blip r:embed="rId7" cstate="print"/>
          <a:srcRect t="22222" b="33333"/>
          <a:stretch>
            <a:fillRect/>
          </a:stretch>
        </p:blipFill>
        <p:spPr bwMode="auto">
          <a:xfrm>
            <a:off x="7020272" y="6366982"/>
            <a:ext cx="1440160" cy="302378"/>
          </a:xfrm>
          <a:prstGeom prst="rect">
            <a:avLst/>
          </a:prstGeom>
          <a:noFill/>
        </p:spPr>
      </p:pic>
      <p:sp>
        <p:nvSpPr>
          <p:cNvPr id="17" name="TextovéPole 16"/>
          <p:cNvSpPr txBox="1"/>
          <p:nvPr/>
        </p:nvSpPr>
        <p:spPr>
          <a:xfrm>
            <a:off x="2459621" y="3617729"/>
            <a:ext cx="1944216" cy="1323439"/>
          </a:xfrm>
          <a:prstGeom prst="rect">
            <a:avLst/>
          </a:prstGeom>
          <a:noFill/>
        </p:spPr>
        <p:txBody>
          <a:bodyPr wrap="square" rtlCol="0">
            <a:spAutoFit/>
          </a:bodyPr>
          <a:lstStyle/>
          <a:p>
            <a:pPr algn="ctr"/>
            <a:r>
              <a:rPr lang="cs-CZ" sz="2400" b="1" dirty="0" err="1" smtClean="0">
                <a:solidFill>
                  <a:schemeClr val="tx2"/>
                </a:solidFill>
                <a:latin typeface="+mj-lt"/>
              </a:rPr>
              <a:t>Iliyan</a:t>
            </a:r>
            <a:r>
              <a:rPr lang="cs-CZ" sz="2400" b="1" dirty="0" smtClean="0">
                <a:solidFill>
                  <a:schemeClr val="tx2"/>
                </a:solidFill>
                <a:latin typeface="+mj-lt"/>
              </a:rPr>
              <a:t> </a:t>
            </a:r>
            <a:r>
              <a:rPr lang="en-US" sz="2400" b="1" dirty="0" smtClean="0">
                <a:solidFill>
                  <a:schemeClr val="tx2"/>
                </a:solidFill>
                <a:latin typeface="+mj-lt"/>
              </a:rPr>
              <a:t/>
            </a:r>
            <a:br>
              <a:rPr lang="en-US" sz="2400" b="1" dirty="0" smtClean="0">
                <a:solidFill>
                  <a:schemeClr val="tx2"/>
                </a:solidFill>
                <a:latin typeface="+mj-lt"/>
              </a:rPr>
            </a:br>
            <a:r>
              <a:rPr lang="cs-CZ" sz="2400" b="1" dirty="0" smtClean="0">
                <a:solidFill>
                  <a:schemeClr val="tx2"/>
                </a:solidFill>
                <a:latin typeface="+mj-lt"/>
              </a:rPr>
              <a:t>Georgie</a:t>
            </a:r>
            <a:r>
              <a:rPr lang="en-US" sz="2400" b="1" dirty="0" smtClean="0">
                <a:solidFill>
                  <a:schemeClr val="tx2"/>
                </a:solidFill>
                <a:latin typeface="+mj-lt"/>
              </a:rPr>
              <a:t>v</a:t>
            </a:r>
            <a:endParaRPr lang="en-US" sz="2400" dirty="0" smtClean="0">
              <a:solidFill>
                <a:schemeClr val="tx2"/>
              </a:solidFill>
              <a:latin typeface="+mj-lt"/>
            </a:endParaRPr>
          </a:p>
          <a:p>
            <a:pPr algn="ctr"/>
            <a:r>
              <a:rPr lang="cs-CZ" sz="1600" dirty="0" err="1" smtClean="0">
                <a:solidFill>
                  <a:schemeClr val="tx2"/>
                </a:solidFill>
                <a:latin typeface="+mj-lt"/>
              </a:rPr>
              <a:t>Light</a:t>
            </a:r>
            <a:r>
              <a:rPr lang="cs-CZ" sz="1600" dirty="0" smtClean="0">
                <a:solidFill>
                  <a:schemeClr val="tx2"/>
                </a:solidFill>
                <a:latin typeface="+mj-lt"/>
              </a:rPr>
              <a:t> </a:t>
            </a:r>
            <a:r>
              <a:rPr lang="cs-CZ" sz="1600" dirty="0" err="1" smtClean="0">
                <a:solidFill>
                  <a:schemeClr val="tx2"/>
                </a:solidFill>
                <a:latin typeface="+mj-lt"/>
              </a:rPr>
              <a:t>Transporttion</a:t>
            </a:r>
            <a:r>
              <a:rPr lang="cs-CZ" sz="1600" dirty="0" smtClean="0">
                <a:solidFill>
                  <a:schemeClr val="tx2"/>
                </a:solidFill>
                <a:latin typeface="+mj-lt"/>
              </a:rPr>
              <a:t>, Ltd.</a:t>
            </a:r>
            <a:endParaRPr lang="en-US" sz="1600" dirty="0" smtClean="0">
              <a:solidFill>
                <a:schemeClr val="tx2"/>
              </a:solidFill>
              <a:latin typeface="+mj-lt"/>
            </a:endParaRPr>
          </a:p>
        </p:txBody>
      </p:sp>
    </p:spTree>
    <p:extLst>
      <p:ext uri="{BB962C8B-B14F-4D97-AF65-F5344CB8AC3E}">
        <p14:creationId xmlns:p14="http://schemas.microsoft.com/office/powerpoint/2010/main" val="257838563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Some</a:t>
            </a:r>
            <a:r>
              <a:rPr lang="cs-CZ" dirty="0" smtClean="0"/>
              <a:t> </a:t>
            </a:r>
            <a:r>
              <a:rPr lang="en-US" dirty="0" smtClean="0"/>
              <a:t>recent </a:t>
            </a:r>
            <a:r>
              <a:rPr lang="en-US" dirty="0" smtClean="0"/>
              <a:t>advances</a:t>
            </a:r>
            <a:endParaRPr lang="en-US" dirty="0"/>
          </a:p>
        </p:txBody>
      </p:sp>
      <p:sp>
        <p:nvSpPr>
          <p:cNvPr id="3" name="Zástupný symbol pro obsah 2"/>
          <p:cNvSpPr>
            <a:spLocks noGrp="1"/>
          </p:cNvSpPr>
          <p:nvPr>
            <p:ph idx="1"/>
          </p:nvPr>
        </p:nvSpPr>
        <p:spPr/>
        <p:txBody>
          <a:bodyPr/>
          <a:lstStyle/>
          <a:p>
            <a:endParaRPr lang="en-US" dirty="0" smtClean="0"/>
          </a:p>
          <a:p>
            <a:r>
              <a:rPr lang="en-US" dirty="0" smtClean="0"/>
              <a:t>Vertex </a:t>
            </a:r>
            <a:r>
              <a:rPr lang="en-US" dirty="0" smtClean="0"/>
              <a:t>Connection and Merging (VCM) = BPT + PPM</a:t>
            </a:r>
            <a:br>
              <a:rPr lang="en-US" dirty="0" smtClean="0"/>
            </a:br>
            <a:r>
              <a:rPr lang="en-US" sz="2000" dirty="0" smtClean="0">
                <a:solidFill>
                  <a:schemeClr val="accent1"/>
                </a:solidFill>
              </a:rPr>
              <a:t>[</a:t>
            </a:r>
            <a:r>
              <a:rPr lang="en-US" sz="2000" dirty="0" err="1" smtClean="0">
                <a:solidFill>
                  <a:schemeClr val="accent1"/>
                </a:solidFill>
              </a:rPr>
              <a:t>Georgiev</a:t>
            </a:r>
            <a:r>
              <a:rPr lang="en-US" sz="2000" dirty="0" smtClean="0">
                <a:solidFill>
                  <a:schemeClr val="accent1"/>
                </a:solidFill>
              </a:rPr>
              <a:t> et al. 12], [Hachisuka et al. 12]</a:t>
            </a:r>
          </a:p>
          <a:p>
            <a:endParaRPr lang="en-US" dirty="0" smtClean="0"/>
          </a:p>
          <a:p>
            <a:r>
              <a:rPr lang="en-US" dirty="0" smtClean="0"/>
              <a:t>Improvements on Metropolis Light Transport</a:t>
            </a:r>
            <a:br>
              <a:rPr lang="en-US" dirty="0" smtClean="0"/>
            </a:br>
            <a:r>
              <a:rPr lang="en-US" sz="2000" dirty="0" smtClean="0">
                <a:solidFill>
                  <a:schemeClr val="accent1"/>
                </a:solidFill>
              </a:rPr>
              <a:t>[</a:t>
            </a:r>
            <a:r>
              <a:rPr lang="en-US" sz="2000" dirty="0" err="1" smtClean="0">
                <a:solidFill>
                  <a:schemeClr val="accent1"/>
                </a:solidFill>
              </a:rPr>
              <a:t>Jakob</a:t>
            </a:r>
            <a:r>
              <a:rPr lang="en-US" sz="2000" dirty="0" smtClean="0">
                <a:solidFill>
                  <a:schemeClr val="accent1"/>
                </a:solidFill>
              </a:rPr>
              <a:t> and </a:t>
            </a:r>
            <a:r>
              <a:rPr lang="en-US" sz="2000" dirty="0" err="1" smtClean="0">
                <a:solidFill>
                  <a:schemeClr val="accent1"/>
                </a:solidFill>
              </a:rPr>
              <a:t>Marchner</a:t>
            </a:r>
            <a:r>
              <a:rPr lang="en-US" sz="2000" dirty="0" smtClean="0">
                <a:solidFill>
                  <a:schemeClr val="accent1"/>
                </a:solidFill>
              </a:rPr>
              <a:t> 12], [</a:t>
            </a:r>
            <a:r>
              <a:rPr lang="en-US" sz="2000" dirty="0" err="1" smtClean="0">
                <a:solidFill>
                  <a:schemeClr val="accent1"/>
                </a:solidFill>
              </a:rPr>
              <a:t>Lehtinen</a:t>
            </a:r>
            <a:r>
              <a:rPr lang="en-US" sz="2000" dirty="0" smtClean="0">
                <a:solidFill>
                  <a:schemeClr val="accent1"/>
                </a:solidFill>
              </a:rPr>
              <a:t> et al. 13]</a:t>
            </a:r>
          </a:p>
          <a:p>
            <a:pPr lvl="1"/>
            <a:endParaRPr lang="en-US" dirty="0"/>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10</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Common denominator</a:t>
            </a:r>
            <a:endParaRPr lang="en-US" dirty="0"/>
          </a:p>
        </p:txBody>
      </p:sp>
      <p:sp>
        <p:nvSpPr>
          <p:cNvPr id="3" name="Zástupný symbol pro obsah 2"/>
          <p:cNvSpPr>
            <a:spLocks noGrp="1"/>
          </p:cNvSpPr>
          <p:nvPr>
            <p:ph idx="1"/>
          </p:nvPr>
        </p:nvSpPr>
        <p:spPr/>
        <p:txBody>
          <a:bodyPr/>
          <a:lstStyle/>
          <a:p>
            <a:r>
              <a:rPr lang="en-US" b="1" dirty="0" smtClean="0"/>
              <a:t>Path integral formulation</a:t>
            </a:r>
            <a:r>
              <a:rPr lang="en-US" dirty="0" smtClean="0"/>
              <a:t> of light transport</a:t>
            </a:r>
            <a:br>
              <a:rPr lang="en-US" dirty="0" smtClean="0"/>
            </a:br>
            <a:r>
              <a:rPr lang="en-US" sz="2000" dirty="0" smtClean="0">
                <a:solidFill>
                  <a:schemeClr val="accent1"/>
                </a:solidFill>
              </a:rPr>
              <a:t>[</a:t>
            </a:r>
            <a:r>
              <a:rPr lang="en-US" sz="2000" dirty="0" err="1" smtClean="0">
                <a:solidFill>
                  <a:schemeClr val="accent1"/>
                </a:solidFill>
              </a:rPr>
              <a:t>Veach</a:t>
            </a:r>
            <a:r>
              <a:rPr lang="en-US" sz="2000" dirty="0" smtClean="0">
                <a:solidFill>
                  <a:schemeClr val="accent1"/>
                </a:solidFill>
              </a:rPr>
              <a:t> and </a:t>
            </a:r>
            <a:r>
              <a:rPr lang="en-US" sz="2000" dirty="0" err="1" smtClean="0">
                <a:solidFill>
                  <a:schemeClr val="accent1"/>
                </a:solidFill>
              </a:rPr>
              <a:t>Guibas</a:t>
            </a:r>
            <a:r>
              <a:rPr lang="en-US" sz="2000" dirty="0" smtClean="0">
                <a:solidFill>
                  <a:schemeClr val="accent1"/>
                </a:solidFill>
              </a:rPr>
              <a:t> 1995], [</a:t>
            </a:r>
            <a:r>
              <a:rPr lang="en-US" sz="2000" dirty="0" err="1" smtClean="0">
                <a:solidFill>
                  <a:schemeClr val="accent1"/>
                </a:solidFill>
              </a:rPr>
              <a:t>Veach</a:t>
            </a:r>
            <a:r>
              <a:rPr lang="en-US" sz="2000" dirty="0" smtClean="0">
                <a:solidFill>
                  <a:schemeClr val="accent1"/>
                </a:solidFill>
              </a:rPr>
              <a:t> 1997]</a:t>
            </a:r>
            <a:endParaRPr lang="en-US" sz="2000" dirty="0">
              <a:solidFill>
                <a:schemeClr val="accent1"/>
              </a:solidFill>
            </a:endParaRPr>
          </a:p>
        </p:txBody>
      </p:sp>
      <p:grpSp>
        <p:nvGrpSpPr>
          <p:cNvPr id="86" name="Group 4"/>
          <p:cNvGrpSpPr/>
          <p:nvPr/>
        </p:nvGrpSpPr>
        <p:grpSpPr>
          <a:xfrm>
            <a:off x="894010" y="3212976"/>
            <a:ext cx="6702326" cy="2073022"/>
            <a:chOff x="1199855" y="4310348"/>
            <a:chExt cx="6702326" cy="2073022"/>
          </a:xfrm>
        </p:grpSpPr>
        <p:sp>
          <p:nvSpPr>
            <p:cNvPr id="87" name="Straight Connector 126"/>
            <p:cNvSpPr>
              <a:spLocks noChangeShapeType="1"/>
            </p:cNvSpPr>
            <p:nvPr/>
          </p:nvSpPr>
          <p:spPr bwMode="auto">
            <a:xfrm flipH="1" flipV="1">
              <a:off x="1750218" y="4852987"/>
              <a:ext cx="2016911" cy="1274807"/>
            </a:xfrm>
            <a:prstGeom prst="line">
              <a:avLst/>
            </a:prstGeom>
            <a:noFill/>
            <a:ln w="9525" algn="ctr">
              <a:solidFill>
                <a:srgbClr val="000000"/>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prstClr val="black"/>
                </a:solidFill>
                <a:effectLst/>
                <a:uLnTx/>
                <a:uFillTx/>
                <a:latin typeface="Calibri"/>
                <a:cs typeface="+mn-cs"/>
              </a:endParaRPr>
            </a:p>
          </p:txBody>
        </p:sp>
        <p:sp>
          <p:nvSpPr>
            <p:cNvPr id="88" name="Straight Connector 155"/>
            <p:cNvSpPr>
              <a:spLocks noChangeShapeType="1"/>
            </p:cNvSpPr>
            <p:nvPr/>
          </p:nvSpPr>
          <p:spPr bwMode="auto">
            <a:xfrm flipV="1">
              <a:off x="3767131" y="4694247"/>
              <a:ext cx="1887460" cy="1413990"/>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grpSp>
          <p:nvGrpSpPr>
            <p:cNvPr id="89" name="Group 55"/>
            <p:cNvGrpSpPr/>
            <p:nvPr/>
          </p:nvGrpSpPr>
          <p:grpSpPr>
            <a:xfrm rot="155100">
              <a:off x="1199855" y="4478572"/>
              <a:ext cx="582326" cy="423510"/>
              <a:chOff x="3948405" y="1374810"/>
              <a:chExt cx="785818" cy="571504"/>
            </a:xfrm>
          </p:grpSpPr>
          <p:sp>
            <p:nvSpPr>
              <p:cNvPr id="124" name="Isosceles Triangle 152"/>
              <p:cNvSpPr/>
              <p:nvPr/>
            </p:nvSpPr>
            <p:spPr>
              <a:xfrm rot="18039103">
                <a:off x="4055562" y="1267653"/>
                <a:ext cx="571504" cy="785818"/>
              </a:xfrm>
              <a:prstGeom prst="triangl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6350" cap="rnd" cmpd="sng" algn="ctr">
                <a:solidFill>
                  <a:sysClr val="windowText" lastClr="000000">
                    <a:shade val="95000"/>
                    <a:satMod val="105000"/>
                  </a:sys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5" name="Rectangle 153"/>
              <p:cNvSpPr/>
              <p:nvPr/>
            </p:nvSpPr>
            <p:spPr>
              <a:xfrm rot="1836285">
                <a:off x="3975700" y="1389829"/>
                <a:ext cx="373080" cy="33197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6350" cap="rnd" cmpd="sng" algn="ctr">
                <a:solidFill>
                  <a:sysClr val="windowText" lastClr="000000">
                    <a:shade val="95000"/>
                    <a:satMod val="105000"/>
                  </a:sys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90" name="Rectangle 139"/>
            <p:cNvSpPr/>
            <p:nvPr/>
          </p:nvSpPr>
          <p:spPr>
            <a:xfrm rot="8995503">
              <a:off x="6428190" y="6128674"/>
              <a:ext cx="1473991" cy="87874"/>
            </a:xfrm>
            <a:prstGeom prst="rect">
              <a:avLst/>
            </a:prstGeom>
            <a:gradFill flip="none" rotWithShape="1">
              <a:gsLst>
                <a:gs pos="0">
                  <a:srgbClr val="4F81BD">
                    <a:lumMod val="60000"/>
                    <a:lumOff val="40000"/>
                  </a:srgbClr>
                </a:gs>
                <a:gs pos="100000">
                  <a:srgbClr val="4785D1"/>
                </a:gs>
              </a:gsLst>
              <a:lin ang="16200000" scaled="0"/>
              <a:tileRect/>
            </a:gradFill>
            <a:ln w="6350" cap="rnd" cmpd="sng" algn="ctr">
              <a:noFill/>
              <a:prstDash val="solid"/>
            </a:ln>
            <a:effectLst>
              <a:outerShdw blurRad="50800" dist="38100" dir="7740000" algn="t" rotWithShape="0">
                <a:srgbClr val="000000">
                  <a:alpha val="60000"/>
                </a:srgbClr>
              </a:outerShdw>
            </a:effectLst>
            <a:scene3d>
              <a:camera prst="orthographicFront"/>
              <a:lightRig rig="contrasting" dir="t">
                <a:rot lat="0" lon="0" rev="16800000"/>
              </a:lightRig>
            </a:scene3d>
            <a:sp3d>
              <a:bevelT w="152400" h="12700" prst="relaxedInset"/>
              <a:contourClr>
                <a:srgbClr val="4F81BD">
                  <a:lumMod val="75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1" name="Rectangle 140"/>
            <p:cNvSpPr/>
            <p:nvPr/>
          </p:nvSpPr>
          <p:spPr>
            <a:xfrm rot="12305598">
              <a:off x="4972040" y="4611222"/>
              <a:ext cx="1473991" cy="87874"/>
            </a:xfrm>
            <a:prstGeom prst="rect">
              <a:avLst/>
            </a:prstGeom>
            <a:gradFill flip="none" rotWithShape="1">
              <a:gsLst>
                <a:gs pos="0">
                  <a:srgbClr val="4F81BD">
                    <a:lumMod val="60000"/>
                    <a:lumOff val="40000"/>
                  </a:srgbClr>
                </a:gs>
                <a:gs pos="100000">
                  <a:srgbClr val="4785D1"/>
                </a:gs>
              </a:gsLst>
              <a:lin ang="16200000" scaled="0"/>
              <a:tileRect/>
            </a:gradFill>
            <a:ln w="6350" cap="rnd" cmpd="sng" algn="ctr">
              <a:noFill/>
              <a:prstDash val="solid"/>
            </a:ln>
            <a:effectLst>
              <a:outerShdw blurRad="50800" dist="38100" dir="7740000" algn="t" rotWithShape="0">
                <a:srgbClr val="000000">
                  <a:alpha val="60000"/>
                </a:srgbClr>
              </a:outerShdw>
            </a:effectLst>
            <a:scene3d>
              <a:camera prst="orthographicFront"/>
              <a:lightRig rig="contrasting" dir="t">
                <a:rot lat="0" lon="0" rev="16800000"/>
              </a:lightRig>
            </a:scene3d>
            <a:sp3d>
              <a:bevelT w="152400" h="12700" prst="relaxedInset"/>
              <a:contourClr>
                <a:srgbClr val="4F81BD">
                  <a:lumMod val="75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2" name="Straight Connector 142"/>
            <p:cNvSpPr>
              <a:spLocks noChangeShapeType="1"/>
            </p:cNvSpPr>
            <p:nvPr/>
          </p:nvSpPr>
          <p:spPr bwMode="auto">
            <a:xfrm rot="19800000" flipV="1">
              <a:off x="6769177" y="4868217"/>
              <a:ext cx="796788" cy="1170493"/>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93" name="Straight Connector 145"/>
            <p:cNvSpPr>
              <a:spLocks noChangeShapeType="1"/>
            </p:cNvSpPr>
            <p:nvPr/>
          </p:nvSpPr>
          <p:spPr bwMode="auto">
            <a:xfrm>
              <a:off x="5651500" y="4683125"/>
              <a:ext cx="1454150" cy="1466850"/>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94" name="Sun 146"/>
            <p:cNvSpPr/>
            <p:nvPr/>
          </p:nvSpPr>
          <p:spPr>
            <a:xfrm>
              <a:off x="7027839" y="4310348"/>
              <a:ext cx="437081" cy="437081"/>
            </a:xfrm>
            <a:prstGeom prst="sun">
              <a:avLst/>
            </a:prstGeom>
            <a:solidFill>
              <a:srgbClr val="ECF10F"/>
            </a:solidFill>
            <a:ln w="3175" cap="flat" cmpd="thickThin" algn="ctr">
              <a:solidFill>
                <a:srgbClr val="000000">
                  <a:alpha val="23922"/>
                </a:srgbClr>
              </a:solidFill>
              <a:prstDash val="solid"/>
            </a:ln>
            <a:effectLst/>
            <a:scene3d>
              <a:camera prst="orthographicFront"/>
              <a:lightRig rig="threePt" dir="t"/>
            </a:scene3d>
            <a:sp3d prstMaterial="dkEdge">
              <a:bevelT w="419100" h="444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white"/>
                </a:solidFill>
                <a:effectLst>
                  <a:reflection blurRad="6350" stA="60000" endA="900" endPos="58000" dir="5400000" sy="-100000" algn="bl" rotWithShape="0"/>
                </a:effectLst>
                <a:uLnTx/>
                <a:uFillTx/>
                <a:latin typeface="Calibri"/>
                <a:ea typeface="+mn-ea"/>
                <a:cs typeface="+mn-cs"/>
              </a:endParaRPr>
            </a:p>
          </p:txBody>
        </p:sp>
        <p:sp>
          <p:nvSpPr>
            <p:cNvPr id="95" name="Rectangle 133"/>
            <p:cNvSpPr/>
            <p:nvPr/>
          </p:nvSpPr>
          <p:spPr>
            <a:xfrm rot="10800000">
              <a:off x="2334707" y="6130696"/>
              <a:ext cx="2951665" cy="87874"/>
            </a:xfrm>
            <a:prstGeom prst="rect">
              <a:avLst/>
            </a:prstGeom>
            <a:gradFill flip="none" rotWithShape="1">
              <a:gsLst>
                <a:gs pos="0">
                  <a:srgbClr val="4F81BD">
                    <a:lumMod val="60000"/>
                    <a:lumOff val="40000"/>
                  </a:srgbClr>
                </a:gs>
                <a:gs pos="100000">
                  <a:srgbClr val="4785D1"/>
                </a:gs>
              </a:gsLst>
              <a:lin ang="16200000" scaled="0"/>
              <a:tileRect/>
            </a:gradFill>
            <a:ln w="6350" cap="rnd" cmpd="sng" algn="ctr">
              <a:noFill/>
              <a:prstDash val="solid"/>
            </a:ln>
            <a:effectLst>
              <a:outerShdw blurRad="50800" dist="38100" dir="7740000" algn="t" rotWithShape="0">
                <a:srgbClr val="000000">
                  <a:alpha val="60000"/>
                </a:srgbClr>
              </a:outerShdw>
            </a:effectLst>
            <a:scene3d>
              <a:camera prst="orthographicFront"/>
              <a:lightRig rig="contrasting" dir="t">
                <a:rot lat="0" lon="0" rev="16800000"/>
              </a:lightRig>
            </a:scene3d>
            <a:sp3d>
              <a:bevelT w="152400" h="12700" prst="relaxedInset"/>
              <a:contourClr>
                <a:srgbClr val="4F81BD">
                  <a:lumMod val="75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6" name="Straight Connector 67"/>
            <p:cNvSpPr>
              <a:spLocks noChangeShapeType="1"/>
            </p:cNvSpPr>
            <p:nvPr/>
          </p:nvSpPr>
          <p:spPr bwMode="auto">
            <a:xfrm flipH="1" flipV="1">
              <a:off x="1707356" y="4941094"/>
              <a:ext cx="1604166" cy="1167144"/>
            </a:xfrm>
            <a:prstGeom prst="line">
              <a:avLst/>
            </a:prstGeom>
            <a:noFill/>
            <a:ln w="9525" algn="ctr">
              <a:solidFill>
                <a:srgbClr val="000000"/>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prstClr val="black"/>
                </a:solidFill>
                <a:effectLst/>
                <a:uLnTx/>
                <a:uFillTx/>
                <a:latin typeface="Calibri"/>
                <a:cs typeface="+mn-cs"/>
              </a:endParaRPr>
            </a:p>
          </p:txBody>
        </p:sp>
        <p:sp>
          <p:nvSpPr>
            <p:cNvPr id="97" name="Straight Connector 68"/>
            <p:cNvSpPr>
              <a:spLocks noChangeShapeType="1"/>
            </p:cNvSpPr>
            <p:nvPr/>
          </p:nvSpPr>
          <p:spPr bwMode="auto">
            <a:xfrm flipV="1">
              <a:off x="3308350" y="4511675"/>
              <a:ext cx="1984374" cy="1603375"/>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98" name="Straight Connector 73"/>
            <p:cNvSpPr>
              <a:spLocks noChangeShapeType="1"/>
            </p:cNvSpPr>
            <p:nvPr/>
          </p:nvSpPr>
          <p:spPr bwMode="auto">
            <a:xfrm rot="19800000" flipV="1">
              <a:off x="6387970" y="4933102"/>
              <a:ext cx="1108203" cy="1214877"/>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99" name="Straight Connector 74"/>
            <p:cNvSpPr>
              <a:spLocks noChangeShapeType="1"/>
            </p:cNvSpPr>
            <p:nvPr/>
          </p:nvSpPr>
          <p:spPr bwMode="auto">
            <a:xfrm rot="19800000" flipV="1">
              <a:off x="7383185" y="4729030"/>
              <a:ext cx="216456" cy="1117863"/>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100" name="Straight Connector 75"/>
            <p:cNvSpPr>
              <a:spLocks noChangeShapeType="1"/>
            </p:cNvSpPr>
            <p:nvPr/>
          </p:nvSpPr>
          <p:spPr bwMode="auto">
            <a:xfrm>
              <a:off x="6118224" y="4914899"/>
              <a:ext cx="1565275" cy="908050"/>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101" name="Straight Connector 76"/>
            <p:cNvSpPr>
              <a:spLocks noChangeShapeType="1"/>
            </p:cNvSpPr>
            <p:nvPr/>
          </p:nvSpPr>
          <p:spPr bwMode="auto">
            <a:xfrm>
              <a:off x="5280025" y="4514850"/>
              <a:ext cx="1485900" cy="1844675"/>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102" name="Straight Connector 77"/>
            <p:cNvSpPr>
              <a:spLocks noChangeShapeType="1"/>
            </p:cNvSpPr>
            <p:nvPr/>
          </p:nvSpPr>
          <p:spPr bwMode="auto">
            <a:xfrm flipV="1">
              <a:off x="4657725" y="4889498"/>
              <a:ext cx="1460499" cy="1228726"/>
            </a:xfrm>
            <a:prstGeom prst="line">
              <a:avLst/>
            </a:prstGeom>
            <a:noFill/>
            <a:ln w="9525" algn="ctr">
              <a:solidFill>
                <a:sysClr val="windowText" lastClr="000000"/>
              </a:solidFill>
              <a:round/>
              <a:headEnd type="triangle" w="sm" len="lg"/>
              <a:tailEnd type="non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cs typeface="+mn-cs"/>
              </a:endParaRPr>
            </a:p>
          </p:txBody>
        </p:sp>
        <p:sp>
          <p:nvSpPr>
            <p:cNvPr id="103" name="Straight Connector 78"/>
            <p:cNvSpPr>
              <a:spLocks noChangeShapeType="1"/>
            </p:cNvSpPr>
            <p:nvPr/>
          </p:nvSpPr>
          <p:spPr bwMode="auto">
            <a:xfrm flipH="1" flipV="1">
              <a:off x="1802605" y="4788694"/>
              <a:ext cx="2850349" cy="1335926"/>
            </a:xfrm>
            <a:prstGeom prst="line">
              <a:avLst/>
            </a:prstGeom>
            <a:noFill/>
            <a:ln w="9525" algn="ctr">
              <a:solidFill>
                <a:srgbClr val="000000"/>
              </a:solidFill>
              <a:round/>
              <a:headE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prstClr val="black"/>
                </a:solidFill>
                <a:effectLst/>
                <a:uLnTx/>
                <a:uFillTx/>
                <a:latin typeface="Calibri"/>
                <a:cs typeface="+mn-cs"/>
              </a:endParaRPr>
            </a:p>
          </p:txBody>
        </p:sp>
        <p:sp>
          <p:nvSpPr>
            <p:cNvPr id="104" name="Oval 134"/>
            <p:cNvSpPr/>
            <p:nvPr/>
          </p:nvSpPr>
          <p:spPr>
            <a:xfrm>
              <a:off x="3731411" y="6089718"/>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5" name="Oval 65"/>
            <p:cNvSpPr/>
            <p:nvPr/>
          </p:nvSpPr>
          <p:spPr>
            <a:xfrm>
              <a:off x="3275804" y="6089718"/>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6" name="Oval 66"/>
            <p:cNvSpPr/>
            <p:nvPr/>
          </p:nvSpPr>
          <p:spPr>
            <a:xfrm>
              <a:off x="4617877" y="6089718"/>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7" name="Oval 147"/>
            <p:cNvSpPr/>
            <p:nvPr/>
          </p:nvSpPr>
          <p:spPr>
            <a:xfrm rot="12295214">
              <a:off x="5624729" y="4653597"/>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8" name="Oval 69"/>
            <p:cNvSpPr/>
            <p:nvPr/>
          </p:nvSpPr>
          <p:spPr>
            <a:xfrm rot="12295214">
              <a:off x="5262779" y="4485322"/>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9" name="Oval 70"/>
            <p:cNvSpPr/>
            <p:nvPr/>
          </p:nvSpPr>
          <p:spPr>
            <a:xfrm rot="12295214">
              <a:off x="6088279" y="4872671"/>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0" name="Oval 143"/>
            <p:cNvSpPr/>
            <p:nvPr/>
          </p:nvSpPr>
          <p:spPr>
            <a:xfrm rot="19800000">
              <a:off x="7075049" y="6120356"/>
              <a:ext cx="66208" cy="6620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1" name="Oval 71"/>
            <p:cNvSpPr/>
            <p:nvPr/>
          </p:nvSpPr>
          <p:spPr>
            <a:xfrm rot="12295214">
              <a:off x="7647204" y="5796596"/>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2" name="Oval 72"/>
            <p:cNvSpPr/>
            <p:nvPr/>
          </p:nvSpPr>
          <p:spPr>
            <a:xfrm rot="12295214">
              <a:off x="6732804" y="6323646"/>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4" name="Oval 81"/>
            <p:cNvSpPr/>
            <p:nvPr/>
          </p:nvSpPr>
          <p:spPr>
            <a:xfrm>
              <a:off x="1718465" y="4826069"/>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5" name="Oval 82"/>
            <p:cNvSpPr/>
            <p:nvPr/>
          </p:nvSpPr>
          <p:spPr>
            <a:xfrm>
              <a:off x="1675604" y="4906590"/>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6" name="Oval 84"/>
            <p:cNvSpPr/>
            <p:nvPr/>
          </p:nvSpPr>
          <p:spPr>
            <a:xfrm>
              <a:off x="1768473" y="4747486"/>
              <a:ext cx="71438" cy="71438"/>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0" name="Oval 88"/>
            <p:cNvSpPr/>
            <p:nvPr/>
          </p:nvSpPr>
          <p:spPr>
            <a:xfrm rot="12295214">
              <a:off x="7086228" y="4713040"/>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1" name="Oval 89"/>
            <p:cNvSpPr/>
            <p:nvPr/>
          </p:nvSpPr>
          <p:spPr>
            <a:xfrm rot="12295214">
              <a:off x="7272555" y="4723446"/>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2" name="Oval 90"/>
            <p:cNvSpPr/>
            <p:nvPr/>
          </p:nvSpPr>
          <p:spPr>
            <a:xfrm rot="12295214">
              <a:off x="7189212" y="4722651"/>
              <a:ext cx="59724" cy="59724"/>
            </a:xfrm>
            <a:prstGeom prst="ellipse">
              <a:avLst/>
            </a:prstGeom>
            <a:solidFill>
              <a:sysClr val="window" lastClr="FFFFFF"/>
            </a:solidFill>
            <a:ln w="190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41" name="Zástupný symbol pro číslo snímku 40"/>
          <p:cNvSpPr>
            <a:spLocks noGrp="1"/>
          </p:cNvSpPr>
          <p:nvPr>
            <p:ph type="sldNum" sz="quarter" idx="12"/>
          </p:nvPr>
        </p:nvSpPr>
        <p:spPr/>
        <p:txBody>
          <a:bodyPr/>
          <a:lstStyle/>
          <a:p>
            <a:pPr>
              <a:defRPr/>
            </a:pPr>
            <a:fld id="{81494967-73EE-4A75-A827-47B02327E019}" type="slidenum">
              <a:rPr lang="en-US" altLang="en-US" smtClean="0"/>
              <a:pPr>
                <a:defRPr/>
              </a:pPr>
              <a:t>11</a:t>
            </a:fld>
            <a:endParaRPr lang="en-US" altLang="en-US"/>
          </a:p>
        </p:txBody>
      </p:sp>
      <p:sp>
        <p:nvSpPr>
          <p:cNvPr id="43" name="Zástupný symbol pro zápatí 42"/>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Why is the path integral view so useful?</a:t>
            </a:r>
            <a:endParaRPr lang="en-US" dirty="0"/>
          </a:p>
        </p:txBody>
      </p:sp>
      <p:sp>
        <p:nvSpPr>
          <p:cNvPr id="3" name="Zástupný symbol pro obsah 2"/>
          <p:cNvSpPr>
            <a:spLocks noGrp="1"/>
          </p:cNvSpPr>
          <p:nvPr>
            <p:ph idx="1"/>
          </p:nvPr>
        </p:nvSpPr>
        <p:spPr>
          <a:xfrm>
            <a:off x="457200" y="1600200"/>
            <a:ext cx="8686800" cy="4530725"/>
          </a:xfrm>
        </p:spPr>
        <p:txBody>
          <a:bodyPr/>
          <a:lstStyle/>
          <a:p>
            <a:endParaRPr lang="en-US" dirty="0" smtClean="0"/>
          </a:p>
          <a:p>
            <a:r>
              <a:rPr lang="en-US" dirty="0" smtClean="0"/>
              <a:t>Identify source of problems</a:t>
            </a:r>
          </a:p>
          <a:p>
            <a:pPr lvl="1"/>
            <a:endParaRPr lang="en-US" b="1" dirty="0" smtClean="0"/>
          </a:p>
          <a:p>
            <a:pPr lvl="1"/>
            <a:r>
              <a:rPr lang="en-US" b="1" dirty="0" smtClean="0"/>
              <a:t>High contribution paths</a:t>
            </a:r>
            <a:r>
              <a:rPr lang="en-US" dirty="0" smtClean="0"/>
              <a:t> sampled with </a:t>
            </a:r>
            <a:r>
              <a:rPr lang="en-US" b="1" dirty="0" smtClean="0"/>
              <a:t>low probability</a:t>
            </a:r>
          </a:p>
          <a:p>
            <a:pPr>
              <a:buNone/>
            </a:pPr>
            <a:endParaRPr lang="en-US" dirty="0" smtClean="0"/>
          </a:p>
          <a:p>
            <a:r>
              <a:rPr lang="en-US" dirty="0" smtClean="0"/>
              <a:t>Develop solutions</a:t>
            </a:r>
          </a:p>
          <a:p>
            <a:endParaRPr lang="en-US" b="1" dirty="0" smtClean="0"/>
          </a:p>
          <a:p>
            <a:pPr lvl="1"/>
            <a:r>
              <a:rPr lang="en-US" dirty="0" smtClean="0"/>
              <a:t>Advanced, global </a:t>
            </a:r>
            <a:r>
              <a:rPr lang="en-US" b="1" dirty="0" smtClean="0"/>
              <a:t>path sampling techniques</a:t>
            </a:r>
          </a:p>
          <a:p>
            <a:pPr lvl="1"/>
            <a:endParaRPr lang="en-US" b="1" dirty="0" smtClean="0"/>
          </a:p>
          <a:p>
            <a:pPr lvl="1"/>
            <a:r>
              <a:rPr lang="en-US" b="1" dirty="0" smtClean="0"/>
              <a:t>Combined</a:t>
            </a:r>
            <a:r>
              <a:rPr lang="en-US" dirty="0" smtClean="0"/>
              <a:t> path sampling techniques (MIS)</a:t>
            </a:r>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12</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Example: </a:t>
            </a:r>
            <a:br>
              <a:rPr lang="en-US" dirty="0" smtClean="0"/>
            </a:br>
            <a:r>
              <a:rPr lang="en-US" dirty="0" smtClean="0"/>
              <a:t>Vertex Connection &amp; Merging (VCM)</a:t>
            </a:r>
            <a:endParaRPr lang="cs-CZ" dirty="0"/>
          </a:p>
        </p:txBody>
      </p:sp>
      <p:sp>
        <p:nvSpPr>
          <p:cNvPr id="3" name="Zástupný symbol pro obsah 2"/>
          <p:cNvSpPr>
            <a:spLocks noGrp="1"/>
          </p:cNvSpPr>
          <p:nvPr>
            <p:ph idx="1"/>
          </p:nvPr>
        </p:nvSpPr>
        <p:spPr>
          <a:xfrm>
            <a:off x="1033264" y="1600200"/>
            <a:ext cx="8229600" cy="4530725"/>
          </a:xfrm>
        </p:spPr>
        <p:txBody>
          <a:bodyPr/>
          <a:lstStyle/>
          <a:p>
            <a:endParaRPr lang="cs-CZ" dirty="0"/>
          </a:p>
        </p:txBody>
      </p:sp>
      <p:pic>
        <p:nvPicPr>
          <p:cNvPr id="1027" name="Picture 3" descr="D:\devel\2013-ltscourse\slides-jk\30min\VCM_30min.png"/>
          <p:cNvPicPr>
            <a:picLocks noChangeAspect="1" noChangeArrowheads="1"/>
          </p:cNvPicPr>
          <p:nvPr/>
        </p:nvPicPr>
        <p:blipFill>
          <a:blip r:embed="rId3" cstate="print"/>
          <a:srcRect l="31722" r="14419"/>
          <a:stretch>
            <a:fillRect/>
          </a:stretch>
        </p:blipFill>
        <p:spPr bwMode="auto">
          <a:xfrm>
            <a:off x="96706" y="1976933"/>
            <a:ext cx="2891118" cy="4025954"/>
          </a:xfrm>
          <a:prstGeom prst="rect">
            <a:avLst/>
          </a:prstGeom>
          <a:noFill/>
          <a:ln w="57150">
            <a:solidFill>
              <a:schemeClr val="accent1"/>
            </a:solidFill>
          </a:ln>
          <a:effectLst>
            <a:outerShdw blurRad="63500" sx="102000" sy="102000" algn="ctr" rotWithShape="0">
              <a:prstClr val="black">
                <a:alpha val="40000"/>
              </a:prstClr>
            </a:outerShdw>
          </a:effectLst>
        </p:spPr>
      </p:pic>
      <p:pic>
        <p:nvPicPr>
          <p:cNvPr id="1028" name="Picture 4" descr="D:\devel\2013-ltscourse\slides-jk\30min\PPM_30min.png"/>
          <p:cNvPicPr>
            <a:picLocks noChangeAspect="1" noChangeArrowheads="1"/>
          </p:cNvPicPr>
          <p:nvPr/>
        </p:nvPicPr>
        <p:blipFill>
          <a:blip r:embed="rId4" cstate="print"/>
          <a:srcRect l="31722" r="14419"/>
          <a:stretch>
            <a:fillRect/>
          </a:stretch>
        </p:blipFill>
        <p:spPr bwMode="auto">
          <a:xfrm>
            <a:off x="6156176" y="1976933"/>
            <a:ext cx="2891118" cy="4025954"/>
          </a:xfrm>
          <a:prstGeom prst="rect">
            <a:avLst/>
          </a:prstGeom>
          <a:noFill/>
          <a:effectLst>
            <a:outerShdw blurRad="63500" sx="102000" sy="102000" algn="ctr" rotWithShape="0">
              <a:prstClr val="black">
                <a:alpha val="40000"/>
              </a:prstClr>
            </a:outerShdw>
          </a:effectLst>
        </p:spPr>
      </p:pic>
      <p:pic>
        <p:nvPicPr>
          <p:cNvPr id="1029" name="Picture 5" descr="D:\devel\2013-ltscourse\slides-jk\30min\BPT_30min.png"/>
          <p:cNvPicPr>
            <a:picLocks noChangeAspect="1" noChangeArrowheads="1"/>
          </p:cNvPicPr>
          <p:nvPr/>
        </p:nvPicPr>
        <p:blipFill>
          <a:blip r:embed="rId5" cstate="print"/>
          <a:srcRect l="31722" r="14419"/>
          <a:stretch>
            <a:fillRect/>
          </a:stretch>
        </p:blipFill>
        <p:spPr bwMode="auto">
          <a:xfrm>
            <a:off x="3126441" y="1976933"/>
            <a:ext cx="2891118" cy="4025954"/>
          </a:xfrm>
          <a:prstGeom prst="rect">
            <a:avLst/>
          </a:prstGeom>
          <a:noFill/>
          <a:effectLst>
            <a:outerShdw blurRad="63500" sx="102000" sy="102000" algn="ctr" rotWithShape="0">
              <a:prstClr val="black">
                <a:alpha val="40000"/>
              </a:prstClr>
            </a:outerShdw>
          </a:effectLst>
        </p:spPr>
      </p:pic>
      <p:sp>
        <p:nvSpPr>
          <p:cNvPr id="10" name="TextovéPole 9"/>
          <p:cNvSpPr txBox="1"/>
          <p:nvPr/>
        </p:nvSpPr>
        <p:spPr>
          <a:xfrm>
            <a:off x="1699200" y="5431199"/>
            <a:ext cx="1340432"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mn-lt"/>
              </a:rPr>
              <a:t>VCM</a:t>
            </a:r>
            <a:endParaRPr lang="cs-CZ" sz="3600" b="1" dirty="0" smtClean="0">
              <a:solidFill>
                <a:schemeClr val="bg1"/>
              </a:solidFill>
              <a:effectLst>
                <a:outerShdw blurRad="38100" dist="38100" dir="2700000" algn="tl">
                  <a:srgbClr val="000000">
                    <a:alpha val="43137"/>
                  </a:srgbClr>
                </a:outerShdw>
              </a:effectLst>
              <a:latin typeface="+mn-lt"/>
            </a:endParaRPr>
          </a:p>
        </p:txBody>
      </p:sp>
      <p:sp>
        <p:nvSpPr>
          <p:cNvPr id="11" name="TextovéPole 10"/>
          <p:cNvSpPr txBox="1"/>
          <p:nvPr/>
        </p:nvSpPr>
        <p:spPr>
          <a:xfrm>
            <a:off x="4868976" y="5431199"/>
            <a:ext cx="1173719"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mn-lt"/>
              </a:rPr>
              <a:t>BPT</a:t>
            </a:r>
            <a:endParaRPr lang="cs-CZ" sz="3600" b="1" dirty="0" smtClean="0">
              <a:solidFill>
                <a:schemeClr val="bg1"/>
              </a:solidFill>
              <a:effectLst>
                <a:outerShdw blurRad="38100" dist="38100" dir="2700000" algn="tl">
                  <a:srgbClr val="000000">
                    <a:alpha val="43137"/>
                  </a:srgbClr>
                </a:outerShdw>
              </a:effectLst>
              <a:latin typeface="+mn-lt"/>
            </a:endParaRPr>
          </a:p>
        </p:txBody>
      </p:sp>
      <p:sp>
        <p:nvSpPr>
          <p:cNvPr id="12" name="TextovéPole 11"/>
          <p:cNvSpPr txBox="1"/>
          <p:nvPr/>
        </p:nvSpPr>
        <p:spPr>
          <a:xfrm>
            <a:off x="7776592" y="5431199"/>
            <a:ext cx="1305165"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mn-lt"/>
              </a:rPr>
              <a:t>PPM</a:t>
            </a:r>
            <a:endParaRPr lang="cs-CZ" sz="3600" b="1" dirty="0" smtClean="0">
              <a:solidFill>
                <a:schemeClr val="bg1"/>
              </a:solidFill>
              <a:effectLst>
                <a:outerShdw blurRad="38100" dist="38100" dir="2700000" algn="tl">
                  <a:srgbClr val="000000">
                    <a:alpha val="43137"/>
                  </a:srgbClr>
                </a:outerShdw>
              </a:effectLst>
              <a:latin typeface="+mn-lt"/>
            </a:endParaRPr>
          </a:p>
        </p:txBody>
      </p:sp>
      <p:sp>
        <p:nvSpPr>
          <p:cNvPr id="14" name="Zástupný symbol pro číslo snímku 13"/>
          <p:cNvSpPr>
            <a:spLocks noGrp="1"/>
          </p:cNvSpPr>
          <p:nvPr>
            <p:ph type="sldNum" sz="quarter" idx="12"/>
          </p:nvPr>
        </p:nvSpPr>
        <p:spPr/>
        <p:txBody>
          <a:bodyPr/>
          <a:lstStyle/>
          <a:p>
            <a:pPr>
              <a:defRPr/>
            </a:pPr>
            <a:fld id="{81494967-73EE-4A75-A827-47B02327E019}" type="slidenum">
              <a:rPr lang="en-US" altLang="en-US" smtClean="0"/>
              <a:pPr>
                <a:defRPr/>
              </a:pPr>
              <a:t>13</a:t>
            </a:fld>
            <a:endParaRPr lang="en-US" altLang="en-US"/>
          </a:p>
        </p:txBody>
      </p:sp>
      <p:sp>
        <p:nvSpPr>
          <p:cNvPr id="16" name="Zástupný symbol pro zápatí 15"/>
          <p:cNvSpPr>
            <a:spLocks noGrp="1"/>
          </p:cNvSpPr>
          <p:nvPr>
            <p:ph type="ftr" sz="quarter" idx="11"/>
          </p:nvPr>
        </p:nvSpPr>
        <p:spPr/>
        <p:txBody>
          <a:bodyPr/>
          <a:lstStyle/>
          <a:p>
            <a:pPr>
              <a:defRPr/>
            </a:pPr>
            <a:r>
              <a:rPr lang="en-US" altLang="en-US" smtClean="0"/>
              <a:t>Jaroslav Křivánek - Introduction</a:t>
            </a:r>
            <a:endParaRPr lang="en-US" altLang="en-US" dirty="0"/>
          </a:p>
        </p:txBody>
      </p:sp>
      <p:sp>
        <p:nvSpPr>
          <p:cNvPr id="13" name="TextovéPole 12"/>
          <p:cNvSpPr txBox="1"/>
          <p:nvPr/>
        </p:nvSpPr>
        <p:spPr>
          <a:xfrm>
            <a:off x="467544" y="1340768"/>
            <a:ext cx="2488182" cy="369332"/>
          </a:xfrm>
          <a:prstGeom prst="rect">
            <a:avLst/>
          </a:prstGeom>
          <a:noFill/>
        </p:spPr>
        <p:txBody>
          <a:bodyPr wrap="none" rtlCol="0">
            <a:spAutoFit/>
          </a:bodyPr>
          <a:lstStyle/>
          <a:p>
            <a:r>
              <a:rPr lang="en-US" dirty="0" smtClean="0">
                <a:latin typeface="+mn-lt"/>
              </a:rPr>
              <a:t> </a:t>
            </a:r>
            <a:r>
              <a:rPr lang="cs-CZ" dirty="0" smtClean="0">
                <a:latin typeface="+mn-lt"/>
              </a:rPr>
              <a:t>SIGGRAPH </a:t>
            </a:r>
            <a:r>
              <a:rPr lang="cs-CZ" dirty="0" err="1" smtClean="0">
                <a:latin typeface="+mn-lt"/>
              </a:rPr>
              <a:t>Asia</a:t>
            </a:r>
            <a:r>
              <a:rPr lang="cs-CZ" dirty="0" smtClean="0">
                <a:latin typeface="+mn-lt"/>
              </a:rPr>
              <a:t> 2012</a:t>
            </a:r>
            <a:endParaRPr lang="en-US" dirty="0" smtClean="0">
              <a:latin typeface="+mn-l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Example: </a:t>
            </a:r>
            <a:br>
              <a:rPr lang="en-US" dirty="0" smtClean="0"/>
            </a:br>
            <a:r>
              <a:rPr lang="en-US" dirty="0" smtClean="0"/>
              <a:t>Unified Points, Beams &amp; Paths</a:t>
            </a:r>
            <a:endParaRPr lang="cs-CZ" dirty="0"/>
          </a:p>
        </p:txBody>
      </p:sp>
      <p:sp>
        <p:nvSpPr>
          <p:cNvPr id="3" name="Zástupný symbol pro obsah 2"/>
          <p:cNvSpPr>
            <a:spLocks noGrp="1"/>
          </p:cNvSpPr>
          <p:nvPr>
            <p:ph idx="1"/>
          </p:nvPr>
        </p:nvSpPr>
        <p:spPr>
          <a:xfrm>
            <a:off x="1033264" y="1600200"/>
            <a:ext cx="8229600" cy="4530725"/>
          </a:xfrm>
        </p:spPr>
        <p:txBody>
          <a:bodyPr/>
          <a:lstStyle/>
          <a:p>
            <a:endParaRPr lang="cs-CZ" dirty="0"/>
          </a:p>
        </p:txBody>
      </p:sp>
      <p:sp>
        <p:nvSpPr>
          <p:cNvPr id="14" name="Zástupný symbol pro číslo snímku 13"/>
          <p:cNvSpPr>
            <a:spLocks noGrp="1"/>
          </p:cNvSpPr>
          <p:nvPr>
            <p:ph type="sldNum" sz="quarter" idx="12"/>
          </p:nvPr>
        </p:nvSpPr>
        <p:spPr/>
        <p:txBody>
          <a:bodyPr/>
          <a:lstStyle/>
          <a:p>
            <a:pPr>
              <a:defRPr/>
            </a:pPr>
            <a:fld id="{81494967-73EE-4A75-A827-47B02327E019}" type="slidenum">
              <a:rPr lang="en-US" altLang="en-US" smtClean="0"/>
              <a:pPr>
                <a:defRPr/>
              </a:pPr>
              <a:t>14</a:t>
            </a:fld>
            <a:endParaRPr lang="en-US" altLang="en-US"/>
          </a:p>
        </p:txBody>
      </p:sp>
      <p:sp>
        <p:nvSpPr>
          <p:cNvPr id="16" name="Zástupný symbol pro zápatí 15"/>
          <p:cNvSpPr>
            <a:spLocks noGrp="1"/>
          </p:cNvSpPr>
          <p:nvPr>
            <p:ph type="ftr" sz="quarter" idx="11"/>
          </p:nvPr>
        </p:nvSpPr>
        <p:spPr/>
        <p:txBody>
          <a:bodyPr/>
          <a:lstStyle/>
          <a:p>
            <a:pPr>
              <a:defRPr/>
            </a:pPr>
            <a:r>
              <a:rPr lang="en-US" altLang="en-US" smtClean="0"/>
              <a:t>Jaroslav Křivánek - Introduction</a:t>
            </a:r>
            <a:endParaRPr lang="en-US" altLang="en-US" dirty="0"/>
          </a:p>
        </p:txBody>
      </p:sp>
      <p:sp>
        <p:nvSpPr>
          <p:cNvPr id="13" name="TextovéPole 12"/>
          <p:cNvSpPr txBox="1"/>
          <p:nvPr/>
        </p:nvSpPr>
        <p:spPr>
          <a:xfrm>
            <a:off x="467544" y="1340768"/>
            <a:ext cx="3188693" cy="369332"/>
          </a:xfrm>
          <a:prstGeom prst="rect">
            <a:avLst/>
          </a:prstGeom>
          <a:noFill/>
        </p:spPr>
        <p:txBody>
          <a:bodyPr wrap="none" rtlCol="0">
            <a:spAutoFit/>
          </a:bodyPr>
          <a:lstStyle/>
          <a:p>
            <a:r>
              <a:rPr lang="en-US" dirty="0" smtClean="0">
                <a:latin typeface="+mn-lt"/>
              </a:rPr>
              <a:t> </a:t>
            </a:r>
            <a:r>
              <a:rPr lang="cs-CZ" dirty="0" smtClean="0">
                <a:latin typeface="+mn-lt"/>
              </a:rPr>
              <a:t>SIGGRAPH </a:t>
            </a:r>
            <a:r>
              <a:rPr lang="en-US" dirty="0" smtClean="0">
                <a:latin typeface="+mn-lt"/>
              </a:rPr>
              <a:t>2014 (to appear)</a:t>
            </a:r>
          </a:p>
        </p:txBody>
      </p:sp>
      <p:pic>
        <p:nvPicPr>
          <p:cNvPr id="1026" name="Picture 2" descr="C:\devel\2014-BeamVertexMIS\paper\images\still life\referenceWithSpecula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54814"/>
            <a:ext cx="8352928" cy="46985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117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Example:</a:t>
            </a:r>
            <a:br>
              <a:rPr lang="en-US" dirty="0" smtClean="0"/>
            </a:br>
            <a:r>
              <a:rPr lang="en-US" dirty="0" smtClean="0"/>
              <a:t>Joint Importance Sampling (JIS)</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15</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
        <p:nvSpPr>
          <p:cNvPr id="6" name="TextovéPole 5"/>
          <p:cNvSpPr txBox="1"/>
          <p:nvPr/>
        </p:nvSpPr>
        <p:spPr>
          <a:xfrm>
            <a:off x="467544" y="1340768"/>
            <a:ext cx="2430474" cy="369332"/>
          </a:xfrm>
          <a:prstGeom prst="rect">
            <a:avLst/>
          </a:prstGeom>
          <a:noFill/>
        </p:spPr>
        <p:txBody>
          <a:bodyPr wrap="none" rtlCol="0">
            <a:spAutoFit/>
          </a:bodyPr>
          <a:lstStyle/>
          <a:p>
            <a:r>
              <a:rPr lang="cs-CZ" dirty="0" smtClean="0">
                <a:latin typeface="+mn-lt"/>
              </a:rPr>
              <a:t>SIGGRAPH </a:t>
            </a:r>
            <a:r>
              <a:rPr lang="cs-CZ" dirty="0" err="1" smtClean="0">
                <a:latin typeface="+mn-lt"/>
              </a:rPr>
              <a:t>Asia</a:t>
            </a:r>
            <a:r>
              <a:rPr lang="cs-CZ" dirty="0" smtClean="0">
                <a:latin typeface="+mn-lt"/>
              </a:rPr>
              <a:t> 201</a:t>
            </a:r>
            <a:r>
              <a:rPr lang="en-US" dirty="0" smtClean="0">
                <a:latin typeface="+mn-lt"/>
              </a:rPr>
              <a:t>3</a:t>
            </a:r>
          </a:p>
        </p:txBody>
      </p:sp>
      <p:pic>
        <p:nvPicPr>
          <p:cNvPr id="1026" name="Picture 2" descr="C:\devel\iliyan\PathSegmentCoupling\SIGGRAPH2013Paper\figures\Dragon\1AnisotropicPathLengths1-3\5_Transmittance+phase+on-the-flytabulatedsinglescattering[60min][4984spp].png"/>
          <p:cNvPicPr>
            <a:picLocks noChangeAspect="1" noChangeArrowheads="1"/>
          </p:cNvPicPr>
          <p:nvPr/>
        </p:nvPicPr>
        <p:blipFill>
          <a:blip r:embed="rId3" cstate="print"/>
          <a:srcRect/>
          <a:stretch>
            <a:fillRect/>
          </a:stretch>
        </p:blipFill>
        <p:spPr bwMode="auto">
          <a:xfrm>
            <a:off x="1763688" y="1993354"/>
            <a:ext cx="5562600" cy="4171950"/>
          </a:xfrm>
          <a:prstGeom prst="rect">
            <a:avLst/>
          </a:prstGeom>
          <a:noFill/>
          <a:effectLst>
            <a:outerShdw blurRad="63500" sx="102000" sy="102000" algn="ctr" rotWithShape="0">
              <a:prstClr val="black">
                <a:alpha val="40000"/>
              </a:prstClr>
            </a:outerShdw>
          </a:effectLst>
        </p:spPr>
      </p:pic>
      <p:pic>
        <p:nvPicPr>
          <p:cNvPr id="9" name="Picture 3" descr="C:\devel\iliyan\PathSegmentCoupling\SIGGRAPH2013Paper\figures\Dragon\1AnisotropicPathLengths1-3\10_Pre-tabulatedsingleanddualscattering_our_[60min][6115spp].png"/>
          <p:cNvPicPr>
            <a:picLocks noChangeAspect="1" noChangeArrowheads="1"/>
          </p:cNvPicPr>
          <p:nvPr/>
        </p:nvPicPr>
        <p:blipFill>
          <a:blip r:embed="rId4" cstate="print"/>
          <a:srcRect r="49513"/>
          <a:stretch>
            <a:fillRect/>
          </a:stretch>
        </p:blipFill>
        <p:spPr bwMode="auto">
          <a:xfrm>
            <a:off x="1772680" y="2000098"/>
            <a:ext cx="2799320" cy="4158462"/>
          </a:xfrm>
          <a:prstGeom prst="rect">
            <a:avLst/>
          </a:prstGeom>
          <a:noFill/>
          <a:ln w="57150">
            <a:solidFill>
              <a:schemeClr val="accent1"/>
            </a:solidFill>
          </a:ln>
          <a:effectLst>
            <a:outerShdw blurRad="63500" sx="102000" sy="102000" algn="ctr" rotWithShape="0">
              <a:prstClr val="black">
                <a:alpha val="40000"/>
              </a:prstClr>
            </a:outerShdw>
          </a:effectLst>
        </p:spPr>
      </p:pic>
      <p:sp>
        <p:nvSpPr>
          <p:cNvPr id="10" name="TextovéPole 9"/>
          <p:cNvSpPr txBox="1"/>
          <p:nvPr/>
        </p:nvSpPr>
        <p:spPr>
          <a:xfrm>
            <a:off x="1770824" y="5590981"/>
            <a:ext cx="2476960" cy="646331"/>
          </a:xfrm>
          <a:prstGeom prst="rect">
            <a:avLst/>
          </a:prstGeom>
          <a:noFill/>
        </p:spPr>
        <p:txBody>
          <a:bodyPr wrap="none" rtlCol="0">
            <a:spAutoFit/>
          </a:bodyPr>
          <a:lstStyle/>
          <a:p>
            <a:r>
              <a:rPr lang="en-US" sz="3600" b="1" smtClean="0">
                <a:solidFill>
                  <a:schemeClr val="bg1"/>
                </a:solidFill>
                <a:effectLst>
                  <a:outerShdw blurRad="38100" dist="38100" dir="2700000" algn="tl">
                    <a:srgbClr val="000000">
                      <a:alpha val="43137"/>
                    </a:srgbClr>
                  </a:outerShdw>
                </a:effectLst>
                <a:latin typeface="+mn-lt"/>
              </a:rPr>
              <a:t>JIS </a:t>
            </a:r>
            <a:r>
              <a:rPr lang="en-US" sz="3600" b="1" dirty="0" smtClean="0">
                <a:solidFill>
                  <a:schemeClr val="bg1"/>
                </a:solidFill>
                <a:effectLst>
                  <a:outerShdw blurRad="38100" dist="38100" dir="2700000" algn="tl">
                    <a:srgbClr val="000000">
                      <a:alpha val="43137"/>
                    </a:srgbClr>
                  </a:outerShdw>
                </a:effectLst>
                <a:latin typeface="+mn-lt"/>
              </a:rPr>
              <a:t>(new)</a:t>
            </a:r>
            <a:endParaRPr lang="cs-CZ" sz="3600" b="1" dirty="0" smtClean="0">
              <a:solidFill>
                <a:schemeClr val="bg1"/>
              </a:solidFill>
              <a:effectLst>
                <a:outerShdw blurRad="38100" dist="38100" dir="2700000" algn="tl">
                  <a:srgbClr val="000000">
                    <a:alpha val="43137"/>
                  </a:srgbClr>
                </a:outerShdw>
              </a:effectLst>
              <a:latin typeface="+mn-lt"/>
            </a:endParaRPr>
          </a:p>
        </p:txBody>
      </p:sp>
      <p:sp>
        <p:nvSpPr>
          <p:cNvPr id="11" name="TextovéPole 10"/>
          <p:cNvSpPr txBox="1"/>
          <p:nvPr/>
        </p:nvSpPr>
        <p:spPr>
          <a:xfrm>
            <a:off x="4628242" y="5589240"/>
            <a:ext cx="2747868"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mn-lt"/>
              </a:rPr>
              <a:t>prev. work</a:t>
            </a:r>
            <a:endParaRPr lang="cs-CZ" sz="3600" b="1" dirty="0" smtClean="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076542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Course outline</a:t>
            </a:r>
            <a:endParaRPr lang="en-US" dirty="0"/>
          </a:p>
        </p:txBody>
      </p:sp>
      <p:sp>
        <p:nvSpPr>
          <p:cNvPr id="3" name="Zástupný symbol pro obsah 2"/>
          <p:cNvSpPr>
            <a:spLocks noGrp="1"/>
          </p:cNvSpPr>
          <p:nvPr>
            <p:ph idx="1"/>
          </p:nvPr>
        </p:nvSpPr>
        <p:spPr>
          <a:noFill/>
        </p:spPr>
        <p:txBody>
          <a:bodyPr/>
          <a:lstStyle/>
          <a:p>
            <a:endParaRPr lang="cs-CZ" b="1" dirty="0" smtClean="0"/>
          </a:p>
          <a:p>
            <a:r>
              <a:rPr lang="en-US" b="1" dirty="0" smtClean="0"/>
              <a:t>Path </a:t>
            </a:r>
            <a:r>
              <a:rPr lang="en-US" b="1" dirty="0" smtClean="0"/>
              <a:t>Integral Formulation of Light Transport</a:t>
            </a:r>
            <a:r>
              <a:rPr lang="en-US" dirty="0" smtClean="0"/>
              <a:t> (</a:t>
            </a:r>
            <a:r>
              <a:rPr lang="cs-CZ" i="1" dirty="0" smtClean="0"/>
              <a:t>Jaroslav </a:t>
            </a:r>
            <a:r>
              <a:rPr lang="en-US" i="1" dirty="0" smtClean="0"/>
              <a:t>Křivánek</a:t>
            </a:r>
            <a:r>
              <a:rPr lang="cs-CZ" i="1" dirty="0" smtClean="0"/>
              <a:t>)</a:t>
            </a:r>
          </a:p>
          <a:p>
            <a:endParaRPr lang="cs-CZ" b="1" dirty="0" smtClean="0"/>
          </a:p>
          <a:p>
            <a:r>
              <a:rPr lang="en-US" b="1" dirty="0" smtClean="0"/>
              <a:t>Bidirectional </a:t>
            </a:r>
            <a:r>
              <a:rPr lang="en-US" b="1" dirty="0" smtClean="0"/>
              <a:t>Path Sampling Techniques </a:t>
            </a:r>
            <a:r>
              <a:rPr lang="en-US" dirty="0" smtClean="0"/>
              <a:t>(</a:t>
            </a:r>
            <a:r>
              <a:rPr lang="cs-CZ" i="1" dirty="0" smtClean="0"/>
              <a:t>Jaroslav </a:t>
            </a:r>
            <a:r>
              <a:rPr lang="en-US" i="1" dirty="0" smtClean="0"/>
              <a:t>Křivánek</a:t>
            </a:r>
            <a:r>
              <a:rPr lang="cs-CZ" i="1" dirty="0" smtClean="0"/>
              <a:t>)</a:t>
            </a:r>
          </a:p>
          <a:p>
            <a:endParaRPr lang="cs-CZ" b="1" dirty="0" smtClean="0"/>
          </a:p>
          <a:p>
            <a:r>
              <a:rPr lang="en-US" b="1" dirty="0" smtClean="0"/>
              <a:t>Vertex </a:t>
            </a:r>
            <a:r>
              <a:rPr lang="en-US" b="1" dirty="0" smtClean="0"/>
              <a:t>Connection and Merging </a:t>
            </a:r>
            <a:br>
              <a:rPr lang="en-US" b="1" dirty="0" smtClean="0"/>
            </a:br>
            <a:r>
              <a:rPr lang="en-US" dirty="0" smtClean="0"/>
              <a:t>(</a:t>
            </a:r>
            <a:r>
              <a:rPr lang="cs-CZ" i="1" dirty="0" err="1" smtClean="0"/>
              <a:t>Iliyan</a:t>
            </a:r>
            <a:r>
              <a:rPr lang="cs-CZ" i="1" dirty="0" smtClean="0"/>
              <a:t> </a:t>
            </a:r>
            <a:r>
              <a:rPr lang="en-US" i="1" dirty="0" err="1" smtClean="0"/>
              <a:t>Georgiev</a:t>
            </a:r>
            <a:r>
              <a:rPr lang="cs-CZ" i="1" dirty="0" smtClean="0"/>
              <a:t>)</a:t>
            </a:r>
            <a:endParaRPr lang="cs-CZ" i="1" dirty="0" smtClean="0"/>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16</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Course outline</a:t>
            </a:r>
            <a:endParaRPr lang="en-US" dirty="0"/>
          </a:p>
        </p:txBody>
      </p:sp>
      <p:sp>
        <p:nvSpPr>
          <p:cNvPr id="3" name="Zástupný symbol pro obsah 2"/>
          <p:cNvSpPr>
            <a:spLocks noGrp="1"/>
          </p:cNvSpPr>
          <p:nvPr>
            <p:ph idx="1"/>
          </p:nvPr>
        </p:nvSpPr>
        <p:spPr>
          <a:noFill/>
        </p:spPr>
        <p:txBody>
          <a:bodyPr/>
          <a:lstStyle/>
          <a:p>
            <a:endParaRPr lang="cs-CZ" b="1" dirty="0" smtClean="0"/>
          </a:p>
          <a:p>
            <a:r>
              <a:rPr lang="en-US" b="1" dirty="0" smtClean="0"/>
              <a:t>Markov </a:t>
            </a:r>
            <a:r>
              <a:rPr lang="en-US" b="1" dirty="0" smtClean="0"/>
              <a:t>Chain and Sequential Monte Carlo Methods</a:t>
            </a:r>
            <a:r>
              <a:rPr lang="en-US" dirty="0" smtClean="0"/>
              <a:t> (</a:t>
            </a:r>
            <a:r>
              <a:rPr lang="cs-CZ" i="1" dirty="0" smtClean="0"/>
              <a:t>Anton </a:t>
            </a:r>
            <a:r>
              <a:rPr lang="en-US" i="1" dirty="0" err="1" smtClean="0"/>
              <a:t>Kaplanyan</a:t>
            </a:r>
            <a:r>
              <a:rPr lang="cs-CZ" i="1" dirty="0" smtClean="0"/>
              <a:t>)</a:t>
            </a:r>
          </a:p>
          <a:p>
            <a:endParaRPr lang="cs-CZ" b="1" dirty="0" smtClean="0"/>
          </a:p>
          <a:p>
            <a:r>
              <a:rPr lang="en-US" b="1" dirty="0" smtClean="0"/>
              <a:t>Comparison </a:t>
            </a:r>
            <a:r>
              <a:rPr lang="en-US" b="1" dirty="0" smtClean="0"/>
              <a:t>of Advanced Light Transport Methods </a:t>
            </a:r>
            <a:r>
              <a:rPr lang="en-US" dirty="0" smtClean="0"/>
              <a:t>(</a:t>
            </a:r>
            <a:r>
              <a:rPr lang="cs-CZ" i="1" dirty="0" smtClean="0"/>
              <a:t>Anton </a:t>
            </a:r>
            <a:r>
              <a:rPr lang="en-US" i="1" dirty="0" err="1" smtClean="0"/>
              <a:t>Kaplanyan</a:t>
            </a:r>
            <a:r>
              <a:rPr lang="cs-CZ" i="1" dirty="0" smtClean="0"/>
              <a:t>)</a:t>
            </a:r>
          </a:p>
          <a:p>
            <a:endParaRPr lang="cs-CZ" b="1" dirty="0" smtClean="0"/>
          </a:p>
          <a:p>
            <a:r>
              <a:rPr lang="en-US" b="1" dirty="0" smtClean="0"/>
              <a:t>Advanced </a:t>
            </a:r>
            <a:r>
              <a:rPr lang="en-US" b="1" dirty="0" smtClean="0"/>
              <a:t>Light Transport in the VFX/</a:t>
            </a:r>
            <a:r>
              <a:rPr lang="en-US" b="1" dirty="0" err="1" smtClean="0"/>
              <a:t>Archiviz</a:t>
            </a:r>
            <a:r>
              <a:rPr lang="en-US" b="1" dirty="0" smtClean="0"/>
              <a:t> industry</a:t>
            </a:r>
            <a:r>
              <a:rPr lang="en-US" dirty="0" smtClean="0"/>
              <a:t> (Juan </a:t>
            </a:r>
            <a:r>
              <a:rPr lang="en-US" dirty="0" err="1" smtClean="0"/>
              <a:t>Cañada</a:t>
            </a:r>
            <a:r>
              <a:rPr lang="cs-CZ" dirty="0" smtClean="0"/>
              <a:t>)</a:t>
            </a:r>
            <a:endParaRPr lang="en-US" dirty="0"/>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17</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INTRODUCTION</a:t>
            </a:r>
            <a:br>
              <a:rPr lang="cs-CZ" dirty="0" smtClean="0"/>
            </a:br>
            <a:r>
              <a:rPr lang="cs-CZ" dirty="0" smtClean="0"/>
              <a:t/>
            </a:r>
            <a:br>
              <a:rPr lang="cs-CZ" dirty="0" smtClean="0"/>
            </a:br>
            <a:endParaRPr lang="en-US" dirty="0"/>
          </a:p>
        </p:txBody>
      </p:sp>
      <p:sp>
        <p:nvSpPr>
          <p:cNvPr id="3" name="Zástupný symbol pro text 2"/>
          <p:cNvSpPr>
            <a:spLocks noGrp="1"/>
          </p:cNvSpPr>
          <p:nvPr>
            <p:ph type="body" idx="1"/>
          </p:nvPr>
        </p:nvSpPr>
        <p:spPr/>
        <p:txBody>
          <a:bodyPr/>
          <a:lstStyle/>
          <a:p>
            <a:pPr algn="ctr"/>
            <a:r>
              <a:rPr lang="cs-CZ" sz="3200" b="1" dirty="0" smtClean="0">
                <a:solidFill>
                  <a:schemeClr val="tx2"/>
                </a:solidFill>
              </a:rPr>
              <a:t>Jaroslav Křivánek</a:t>
            </a:r>
          </a:p>
          <a:p>
            <a:pPr algn="ctr"/>
            <a:r>
              <a:rPr lang="en-US" dirty="0" smtClean="0">
                <a:solidFill>
                  <a:schemeClr val="tx2"/>
                </a:solidFill>
              </a:rPr>
              <a:t>Charles University in Prague</a:t>
            </a:r>
          </a:p>
          <a:p>
            <a:endParaRPr lang="cs-CZ" dirty="0" smtClean="0"/>
          </a:p>
          <a:p>
            <a:endParaRPr lang="cs-CZ" dirty="0" smtClean="0"/>
          </a:p>
          <a:p>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Origin of this tutorial</a:t>
            </a:r>
            <a:endParaRPr lang="en-US" dirty="0"/>
          </a:p>
        </p:txBody>
      </p:sp>
      <p:sp>
        <p:nvSpPr>
          <p:cNvPr id="3" name="Zástupný symbol pro obsah 2"/>
          <p:cNvSpPr>
            <a:spLocks noGrp="1"/>
          </p:cNvSpPr>
          <p:nvPr>
            <p:ph idx="1"/>
          </p:nvPr>
        </p:nvSpPr>
        <p:spPr/>
        <p:txBody>
          <a:bodyPr/>
          <a:lstStyle/>
          <a:p>
            <a:endParaRPr lang="en-US" dirty="0" smtClean="0"/>
          </a:p>
          <a:p>
            <a:endParaRPr lang="en-US" dirty="0" smtClean="0"/>
          </a:p>
          <a:p>
            <a:r>
              <a:rPr lang="en-US" dirty="0" smtClean="0"/>
              <a:t>SIGGRAPH 2013 course:</a:t>
            </a:r>
          </a:p>
          <a:p>
            <a:pPr marL="0" indent="0" algn="ctr">
              <a:buNone/>
            </a:pPr>
            <a:endParaRPr lang="en-US" dirty="0" smtClean="0"/>
          </a:p>
          <a:p>
            <a:pPr marL="0" indent="0" algn="ctr">
              <a:buNone/>
            </a:pPr>
            <a:r>
              <a:rPr lang="en-US" dirty="0" smtClean="0"/>
              <a:t>“Recent advances in light transport simulation: </a:t>
            </a:r>
            <a:br>
              <a:rPr lang="en-US" dirty="0" smtClean="0"/>
            </a:br>
            <a:r>
              <a:rPr lang="en-US" dirty="0" smtClean="0"/>
              <a:t>Theory &amp; Practice”</a:t>
            </a:r>
          </a:p>
          <a:p>
            <a:pPr marL="0" indent="0" algn="ctr">
              <a:buNone/>
            </a:pPr>
            <a:endParaRPr lang="en-US" dirty="0"/>
          </a:p>
          <a:p>
            <a:pPr marL="0" indent="0" algn="ctr">
              <a:buNone/>
            </a:pPr>
            <a:endParaRPr lang="en-US" dirty="0" smtClean="0"/>
          </a:p>
        </p:txBody>
      </p:sp>
      <p:sp>
        <p:nvSpPr>
          <p:cNvPr id="8" name="Zástupný symbol pro číslo snímku 7"/>
          <p:cNvSpPr>
            <a:spLocks noGrp="1"/>
          </p:cNvSpPr>
          <p:nvPr>
            <p:ph type="sldNum" sz="quarter" idx="12"/>
          </p:nvPr>
        </p:nvSpPr>
        <p:spPr/>
        <p:txBody>
          <a:bodyPr/>
          <a:lstStyle/>
          <a:p>
            <a:pPr>
              <a:defRPr/>
            </a:pPr>
            <a:fld id="{81494967-73EE-4A75-A827-47B02327E019}" type="slidenum">
              <a:rPr lang="en-US" altLang="en-US" smtClean="0"/>
              <a:pPr>
                <a:defRPr/>
              </a:pPr>
              <a:t>3</a:t>
            </a:fld>
            <a:endParaRPr lang="en-US" altLang="en-US"/>
          </a:p>
        </p:txBody>
      </p:sp>
      <p:sp>
        <p:nvSpPr>
          <p:cNvPr id="10" name="Zástupný symbol pro zápatí 9"/>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Light transport – Global illumination</a:t>
            </a:r>
            <a:endParaRPr lang="en-US" dirty="0"/>
          </a:p>
        </p:txBody>
      </p:sp>
      <p:grpSp>
        <p:nvGrpSpPr>
          <p:cNvPr id="3" name="Skupina 8"/>
          <p:cNvGrpSpPr/>
          <p:nvPr/>
        </p:nvGrpSpPr>
        <p:grpSpPr>
          <a:xfrm>
            <a:off x="471784" y="1196752"/>
            <a:ext cx="3308128" cy="2741037"/>
            <a:chOff x="495792" y="1484784"/>
            <a:chExt cx="3308128" cy="2741037"/>
          </a:xfrm>
        </p:grpSpPr>
        <p:grpSp>
          <p:nvGrpSpPr>
            <p:cNvPr id="5" name="Skupina 7"/>
            <p:cNvGrpSpPr/>
            <p:nvPr/>
          </p:nvGrpSpPr>
          <p:grpSpPr>
            <a:xfrm>
              <a:off x="495792" y="2132856"/>
              <a:ext cx="3308128" cy="2092965"/>
              <a:chOff x="495792" y="1799883"/>
              <a:chExt cx="3308128" cy="2092965"/>
            </a:xfrm>
          </p:grpSpPr>
          <p:pic>
            <p:nvPicPr>
              <p:cNvPr id="16386" name="Picture 2" descr="http://corona-renderer.com/img/gallery/full/duncan-guesthouse.jpg"/>
              <p:cNvPicPr>
                <a:picLocks noChangeAspect="1" noChangeArrowheads="1"/>
              </p:cNvPicPr>
              <p:nvPr/>
            </p:nvPicPr>
            <p:blipFill>
              <a:blip r:embed="rId3" cstate="print"/>
              <a:srcRect/>
              <a:stretch>
                <a:fillRect/>
              </a:stretch>
            </p:blipFill>
            <p:spPr bwMode="auto">
              <a:xfrm>
                <a:off x="520502" y="1799883"/>
                <a:ext cx="3283418" cy="2016224"/>
              </a:xfrm>
              <a:prstGeom prst="rect">
                <a:avLst/>
              </a:prstGeom>
              <a:noFill/>
              <a:effectLst>
                <a:outerShdw blurRad="50800" dist="38100" dir="18900000" algn="bl" rotWithShape="0">
                  <a:prstClr val="black">
                    <a:alpha val="40000"/>
                  </a:prstClr>
                </a:outerShdw>
              </a:effectLst>
            </p:spPr>
          </p:pic>
          <p:sp>
            <p:nvSpPr>
              <p:cNvPr id="7" name="TextovéPole 6"/>
              <p:cNvSpPr txBox="1"/>
              <p:nvPr/>
            </p:nvSpPr>
            <p:spPr>
              <a:xfrm>
                <a:off x="495792" y="3615849"/>
                <a:ext cx="1483098" cy="276999"/>
              </a:xfrm>
              <a:prstGeom prst="rect">
                <a:avLst/>
              </a:prstGeom>
              <a:noFill/>
            </p:spPr>
            <p:txBody>
              <a:bodyPr wrap="none" rtlCol="0">
                <a:spAutoFit/>
              </a:bodyPr>
              <a:lstStyle/>
              <a:p>
                <a:r>
                  <a:rPr lang="en-US" sz="1200" dirty="0" smtClean="0">
                    <a:solidFill>
                      <a:schemeClr val="tx2"/>
                    </a:solidFill>
                    <a:latin typeface="+mn-lt"/>
                  </a:rPr>
                  <a:t>© Duncan </a:t>
                </a:r>
                <a:r>
                  <a:rPr lang="en-US" sz="1200" dirty="0" err="1" smtClean="0">
                    <a:solidFill>
                      <a:schemeClr val="tx2"/>
                    </a:solidFill>
                    <a:latin typeface="+mn-lt"/>
                  </a:rPr>
                  <a:t>Howdin</a:t>
                </a:r>
                <a:endParaRPr lang="en-US" sz="1200" dirty="0" smtClean="0">
                  <a:solidFill>
                    <a:schemeClr val="tx2"/>
                  </a:solidFill>
                  <a:latin typeface="+mn-lt"/>
                </a:endParaRPr>
              </a:p>
            </p:txBody>
          </p:sp>
        </p:grpSp>
        <p:sp>
          <p:nvSpPr>
            <p:cNvPr id="6" name="TextovéPole 5"/>
            <p:cNvSpPr txBox="1"/>
            <p:nvPr/>
          </p:nvSpPr>
          <p:spPr>
            <a:xfrm>
              <a:off x="520502" y="1484784"/>
              <a:ext cx="2952328" cy="461665"/>
            </a:xfrm>
            <a:prstGeom prst="rect">
              <a:avLst/>
            </a:prstGeom>
            <a:noFill/>
          </p:spPr>
          <p:txBody>
            <a:bodyPr wrap="square" rtlCol="0">
              <a:spAutoFit/>
            </a:bodyPr>
            <a:lstStyle/>
            <a:p>
              <a:pPr algn="ctr"/>
              <a:r>
                <a:rPr lang="en-US" sz="2400" b="1" dirty="0" err="1" smtClean="0">
                  <a:solidFill>
                    <a:schemeClr val="tx2"/>
                  </a:solidFill>
                  <a:latin typeface="+mn-lt"/>
                </a:rPr>
                <a:t>Archviz</a:t>
              </a:r>
              <a:endParaRPr lang="en-US" sz="2400" b="1" dirty="0" smtClean="0">
                <a:solidFill>
                  <a:schemeClr val="tx2"/>
                </a:solidFill>
                <a:latin typeface="+mn-lt"/>
              </a:endParaRPr>
            </a:p>
          </p:txBody>
        </p:sp>
      </p:grpSp>
      <p:grpSp>
        <p:nvGrpSpPr>
          <p:cNvPr id="8" name="Skupina 14"/>
          <p:cNvGrpSpPr/>
          <p:nvPr/>
        </p:nvGrpSpPr>
        <p:grpSpPr>
          <a:xfrm>
            <a:off x="4283968" y="1196752"/>
            <a:ext cx="3888432" cy="5101709"/>
            <a:chOff x="4283968" y="1196752"/>
            <a:chExt cx="3888432" cy="5101709"/>
          </a:xfrm>
        </p:grpSpPr>
        <p:sp>
          <p:nvSpPr>
            <p:cNvPr id="19" name="TextovéPole 18"/>
            <p:cNvSpPr txBox="1"/>
            <p:nvPr/>
          </p:nvSpPr>
          <p:spPr>
            <a:xfrm>
              <a:off x="4283968" y="1196752"/>
              <a:ext cx="3888432" cy="461665"/>
            </a:xfrm>
            <a:prstGeom prst="rect">
              <a:avLst/>
            </a:prstGeom>
            <a:noFill/>
          </p:spPr>
          <p:txBody>
            <a:bodyPr wrap="square" rtlCol="0">
              <a:spAutoFit/>
            </a:bodyPr>
            <a:lstStyle/>
            <a:p>
              <a:pPr algn="ctr"/>
              <a:r>
                <a:rPr lang="en-US" sz="2400" b="1" dirty="0" smtClean="0">
                  <a:solidFill>
                    <a:schemeClr val="tx2"/>
                  </a:solidFill>
                  <a:latin typeface="+mn-lt"/>
                </a:rPr>
                <a:t>Movies</a:t>
              </a:r>
            </a:p>
          </p:txBody>
        </p:sp>
        <p:pic>
          <p:nvPicPr>
            <p:cNvPr id="20" name="Picture 4" descr="shrek2"/>
            <p:cNvPicPr>
              <a:picLocks noChangeAspect="1" noChangeArrowheads="1"/>
            </p:cNvPicPr>
            <p:nvPr/>
          </p:nvPicPr>
          <p:blipFill>
            <a:blip r:embed="rId4" cstate="print"/>
            <a:srcRect t="2100" r="50000" b="34901"/>
            <a:stretch>
              <a:fillRect/>
            </a:stretch>
          </p:blipFill>
          <p:spPr>
            <a:xfrm>
              <a:off x="5415487" y="1844824"/>
              <a:ext cx="2468881" cy="1944216"/>
            </a:xfrm>
            <a:prstGeom prst="rect">
              <a:avLst/>
            </a:prstGeom>
            <a:noFill/>
            <a:effectLst>
              <a:outerShdw blurRad="50800" dist="38100" dir="18900000" algn="bl" rotWithShape="0">
                <a:prstClr val="black">
                  <a:alpha val="40000"/>
                </a:prstClr>
              </a:outerShdw>
            </a:effectLst>
          </p:spPr>
        </p:pic>
        <p:grpSp>
          <p:nvGrpSpPr>
            <p:cNvPr id="9" name="Skupina 11"/>
            <p:cNvGrpSpPr/>
            <p:nvPr/>
          </p:nvGrpSpPr>
          <p:grpSpPr>
            <a:xfrm>
              <a:off x="4355976" y="4077072"/>
              <a:ext cx="3559925" cy="2221389"/>
              <a:chOff x="9401516" y="1876674"/>
              <a:chExt cx="3559925" cy="2221389"/>
            </a:xfrm>
          </p:grpSpPr>
          <p:pic>
            <p:nvPicPr>
              <p:cNvPr id="22" name="Picture 2"/>
              <p:cNvPicPr>
                <a:picLocks noChangeArrowheads="1"/>
              </p:cNvPicPr>
              <p:nvPr/>
            </p:nvPicPr>
            <p:blipFill>
              <a:blip r:embed="rId5" cstate="print"/>
              <a:srcRect r="18740"/>
              <a:stretch>
                <a:fillRect/>
              </a:stretch>
            </p:blipFill>
            <p:spPr bwMode="auto">
              <a:xfrm>
                <a:off x="9522689" y="1876674"/>
                <a:ext cx="3438752" cy="1800200"/>
              </a:xfrm>
              <a:prstGeom prst="rect">
                <a:avLst/>
              </a:prstGeom>
              <a:noFill/>
              <a:effectLst>
                <a:outerShdw blurRad="50800" dist="38100" dir="18900000" algn="bl" rotWithShape="0">
                  <a:prstClr val="black">
                    <a:alpha val="40000"/>
                  </a:prstClr>
                </a:outerShdw>
              </a:effectLst>
            </p:spPr>
          </p:pic>
          <p:sp>
            <p:nvSpPr>
              <p:cNvPr id="23" name="Obdélník 22"/>
              <p:cNvSpPr/>
              <p:nvPr/>
            </p:nvSpPr>
            <p:spPr>
              <a:xfrm>
                <a:off x="9401516" y="3636398"/>
                <a:ext cx="3240360" cy="461665"/>
              </a:xfrm>
              <a:prstGeom prst="rect">
                <a:avLst/>
              </a:prstGeom>
            </p:spPr>
            <p:txBody>
              <a:bodyPr wrap="square">
                <a:spAutoFit/>
              </a:bodyPr>
              <a:lstStyle/>
              <a:p>
                <a:pPr lvl="0" eaLnBrk="0" hangingPunct="0">
                  <a:defRPr/>
                </a:pPr>
                <a:r>
                  <a:rPr lang="en-US" sz="1200" kern="0" dirty="0" smtClean="0">
                    <a:latin typeface="+mj-lt"/>
                  </a:rPr>
                  <a:t>Image courtesy of Columbia Pictures.  </a:t>
                </a:r>
                <a:br>
                  <a:rPr lang="en-US" sz="1200" kern="0" dirty="0" smtClean="0">
                    <a:latin typeface="+mj-lt"/>
                  </a:rPr>
                </a:br>
                <a:r>
                  <a:rPr lang="en-US" sz="1200" kern="0" dirty="0" smtClean="0">
                    <a:latin typeface="+mj-lt"/>
                  </a:rPr>
                  <a:t>© 2006 Columbia Pictures Industries, Inc.</a:t>
                </a:r>
              </a:p>
            </p:txBody>
          </p:sp>
        </p:grpSp>
      </p:grpSp>
      <p:sp>
        <p:nvSpPr>
          <p:cNvPr id="16" name="Zástupný symbol pro číslo snímku 15"/>
          <p:cNvSpPr>
            <a:spLocks noGrp="1"/>
          </p:cNvSpPr>
          <p:nvPr>
            <p:ph type="sldNum" sz="quarter" idx="12"/>
          </p:nvPr>
        </p:nvSpPr>
        <p:spPr/>
        <p:txBody>
          <a:bodyPr/>
          <a:lstStyle/>
          <a:p>
            <a:pPr>
              <a:defRPr/>
            </a:pPr>
            <a:fld id="{81494967-73EE-4A75-A827-47B02327E019}" type="slidenum">
              <a:rPr lang="en-US" altLang="en-US" smtClean="0"/>
              <a:pPr>
                <a:defRPr/>
              </a:pPr>
              <a:t>4</a:t>
            </a:fld>
            <a:endParaRPr lang="en-US" altLang="en-US"/>
          </a:p>
        </p:txBody>
      </p:sp>
      <p:sp>
        <p:nvSpPr>
          <p:cNvPr id="18" name="Zástupný symbol pro zápatí 17"/>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Light transport – Global illumination</a:t>
            </a:r>
            <a:endParaRPr lang="en-US" dirty="0"/>
          </a:p>
        </p:txBody>
      </p:sp>
      <p:sp>
        <p:nvSpPr>
          <p:cNvPr id="19" name="TextovéPole 18"/>
          <p:cNvSpPr txBox="1"/>
          <p:nvPr/>
        </p:nvSpPr>
        <p:spPr>
          <a:xfrm>
            <a:off x="4283968" y="1196752"/>
            <a:ext cx="3888432" cy="461665"/>
          </a:xfrm>
          <a:prstGeom prst="rect">
            <a:avLst/>
          </a:prstGeom>
          <a:noFill/>
        </p:spPr>
        <p:txBody>
          <a:bodyPr wrap="square" rtlCol="0">
            <a:spAutoFit/>
          </a:bodyPr>
          <a:lstStyle/>
          <a:p>
            <a:pPr algn="ctr"/>
            <a:r>
              <a:rPr lang="en-US" sz="2400" b="1" dirty="0" smtClean="0">
                <a:solidFill>
                  <a:schemeClr val="tx2"/>
                </a:solidFill>
                <a:latin typeface="+mn-lt"/>
              </a:rPr>
              <a:t>Movies</a:t>
            </a:r>
          </a:p>
        </p:txBody>
      </p:sp>
      <p:pic>
        <p:nvPicPr>
          <p:cNvPr id="20" name="Picture 4" descr="shrek2"/>
          <p:cNvPicPr>
            <a:picLocks noChangeAspect="1" noChangeArrowheads="1"/>
          </p:cNvPicPr>
          <p:nvPr/>
        </p:nvPicPr>
        <p:blipFill>
          <a:blip r:embed="rId3" cstate="print"/>
          <a:srcRect t="2100" r="50000" b="34901"/>
          <a:stretch>
            <a:fillRect/>
          </a:stretch>
        </p:blipFill>
        <p:spPr>
          <a:xfrm>
            <a:off x="5415487" y="1844824"/>
            <a:ext cx="2468881" cy="1944216"/>
          </a:xfrm>
          <a:prstGeom prst="rect">
            <a:avLst/>
          </a:prstGeom>
          <a:noFill/>
          <a:effectLst>
            <a:outerShdw blurRad="50800" dist="38100" dir="18900000" algn="bl" rotWithShape="0">
              <a:prstClr val="black">
                <a:alpha val="40000"/>
              </a:prstClr>
            </a:outerShdw>
          </a:effectLst>
        </p:spPr>
      </p:pic>
      <p:sp>
        <p:nvSpPr>
          <p:cNvPr id="16" name="Zástupný symbol pro obsah 2"/>
          <p:cNvSpPr>
            <a:spLocks noGrp="1"/>
          </p:cNvSpPr>
          <p:nvPr>
            <p:ph idx="1"/>
          </p:nvPr>
        </p:nvSpPr>
        <p:spPr>
          <a:xfrm>
            <a:off x="457200" y="1600201"/>
            <a:ext cx="3394720" cy="2116832"/>
          </a:xfrm>
        </p:spPr>
        <p:txBody>
          <a:bodyPr/>
          <a:lstStyle/>
          <a:p>
            <a:endParaRPr lang="en-US" b="1" dirty="0" smtClean="0"/>
          </a:p>
          <a:p>
            <a:r>
              <a:rPr lang="en-US" b="1" dirty="0" smtClean="0"/>
              <a:t>2002, Shrek 2</a:t>
            </a:r>
            <a:br>
              <a:rPr lang="en-US" b="1" dirty="0" smtClean="0"/>
            </a:br>
            <a:r>
              <a:rPr lang="en-US" dirty="0" smtClean="0"/>
              <a:t>(PDI/</a:t>
            </a:r>
            <a:r>
              <a:rPr lang="en-US" dirty="0" err="1" smtClean="0"/>
              <a:t>Dreamworks</a:t>
            </a:r>
            <a:r>
              <a:rPr lang="en-US" dirty="0" smtClean="0"/>
              <a:t>)</a:t>
            </a:r>
          </a:p>
          <a:p>
            <a:pPr lvl="1"/>
            <a:r>
              <a:rPr lang="en-US" dirty="0" smtClean="0"/>
              <a:t>1 bounce indirect</a:t>
            </a:r>
          </a:p>
          <a:p>
            <a:pPr lvl="1"/>
            <a:endParaRPr lang="en-US" dirty="0" smtClean="0"/>
          </a:p>
          <a:p>
            <a:endParaRPr lang="en-US" dirty="0" smtClean="0"/>
          </a:p>
          <a:p>
            <a:endParaRPr lang="en-US" dirty="0" smtClean="0"/>
          </a:p>
        </p:txBody>
      </p:sp>
      <p:grpSp>
        <p:nvGrpSpPr>
          <p:cNvPr id="21" name="Skupina 20"/>
          <p:cNvGrpSpPr/>
          <p:nvPr/>
        </p:nvGrpSpPr>
        <p:grpSpPr>
          <a:xfrm>
            <a:off x="467544" y="4045540"/>
            <a:ext cx="8229600" cy="2252921"/>
            <a:chOff x="467544" y="4045540"/>
            <a:chExt cx="8229600" cy="2252921"/>
          </a:xfrm>
        </p:grpSpPr>
        <p:grpSp>
          <p:nvGrpSpPr>
            <p:cNvPr id="8" name="Skupina 11"/>
            <p:cNvGrpSpPr/>
            <p:nvPr/>
          </p:nvGrpSpPr>
          <p:grpSpPr>
            <a:xfrm>
              <a:off x="4355976" y="4077072"/>
              <a:ext cx="3559925" cy="2221389"/>
              <a:chOff x="9401516" y="1876674"/>
              <a:chExt cx="3559925" cy="2221389"/>
            </a:xfrm>
          </p:grpSpPr>
          <p:pic>
            <p:nvPicPr>
              <p:cNvPr id="22" name="Picture 2"/>
              <p:cNvPicPr>
                <a:picLocks noChangeArrowheads="1"/>
              </p:cNvPicPr>
              <p:nvPr/>
            </p:nvPicPr>
            <p:blipFill>
              <a:blip r:embed="rId4" cstate="print"/>
              <a:srcRect r="18740"/>
              <a:stretch>
                <a:fillRect/>
              </a:stretch>
            </p:blipFill>
            <p:spPr bwMode="auto">
              <a:xfrm>
                <a:off x="9522689" y="1876674"/>
                <a:ext cx="3438752" cy="1800200"/>
              </a:xfrm>
              <a:prstGeom prst="rect">
                <a:avLst/>
              </a:prstGeom>
              <a:noFill/>
              <a:effectLst>
                <a:outerShdw blurRad="50800" dist="38100" dir="18900000" algn="bl" rotWithShape="0">
                  <a:prstClr val="black">
                    <a:alpha val="40000"/>
                  </a:prstClr>
                </a:outerShdw>
              </a:effectLst>
            </p:spPr>
          </p:pic>
          <p:sp>
            <p:nvSpPr>
              <p:cNvPr id="23" name="Obdélník 22"/>
              <p:cNvSpPr/>
              <p:nvPr/>
            </p:nvSpPr>
            <p:spPr>
              <a:xfrm>
                <a:off x="9401516" y="3636398"/>
                <a:ext cx="3240360" cy="461665"/>
              </a:xfrm>
              <a:prstGeom prst="rect">
                <a:avLst/>
              </a:prstGeom>
            </p:spPr>
            <p:txBody>
              <a:bodyPr wrap="square">
                <a:spAutoFit/>
              </a:bodyPr>
              <a:lstStyle/>
              <a:p>
                <a:pPr lvl="0" eaLnBrk="0" hangingPunct="0">
                  <a:defRPr/>
                </a:pPr>
                <a:r>
                  <a:rPr lang="en-US" sz="1200" kern="0" dirty="0" smtClean="0">
                    <a:latin typeface="+mj-lt"/>
                  </a:rPr>
                  <a:t>Image courtesy of Columbia Pictures.  </a:t>
                </a:r>
                <a:br>
                  <a:rPr lang="en-US" sz="1200" kern="0" dirty="0" smtClean="0">
                    <a:latin typeface="+mj-lt"/>
                  </a:rPr>
                </a:br>
                <a:r>
                  <a:rPr lang="en-US" sz="1200" kern="0" dirty="0" smtClean="0">
                    <a:latin typeface="+mj-lt"/>
                  </a:rPr>
                  <a:t>© 2006 Columbia Pictures Industries, Inc.</a:t>
                </a:r>
              </a:p>
            </p:txBody>
          </p:sp>
        </p:grpSp>
        <p:sp>
          <p:nvSpPr>
            <p:cNvPr id="17" name="Zástupný symbol pro obsah 2"/>
            <p:cNvSpPr txBox="1">
              <a:spLocks/>
            </p:cNvSpPr>
            <p:nvPr/>
          </p:nvSpPr>
          <p:spPr bwMode="auto">
            <a:xfrm>
              <a:off x="467544" y="4045540"/>
              <a:ext cx="82296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400" b="1" i="0" u="none" strike="noStrike" kern="0" cap="none" spc="0" normalizeH="0" baseline="0" noProof="0" dirty="0" smtClean="0">
                  <a:ln>
                    <a:noFill/>
                  </a:ln>
                  <a:solidFill>
                    <a:schemeClr val="tx2"/>
                  </a:solidFill>
                  <a:effectLst/>
                  <a:uLnTx/>
                  <a:uFillTx/>
                  <a:latin typeface="+mn-lt"/>
                  <a:ea typeface="+mn-ea"/>
                  <a:cs typeface="+mn-cs"/>
                </a:rPr>
                <a:t>2006, Monster House</a:t>
              </a:r>
              <a:r>
                <a:rPr kumimoji="0" lang="en-US" sz="2400" b="0" i="0" u="none" strike="noStrike" kern="0" cap="none" spc="0" normalizeH="0" baseline="0" noProof="0" dirty="0" smtClean="0">
                  <a:ln>
                    <a:noFill/>
                  </a:ln>
                  <a:solidFill>
                    <a:schemeClr val="tx2"/>
                  </a:solidFill>
                  <a:effectLst/>
                  <a:uLnTx/>
                  <a:uFillTx/>
                  <a:latin typeface="+mn-lt"/>
                  <a:ea typeface="+mn-ea"/>
                  <a:cs typeface="+mn-cs"/>
                </a:rPr>
                <a:t/>
              </a:r>
              <a:br>
                <a:rPr kumimoji="0" lang="en-US" sz="2400" b="0" i="0" u="none" strike="noStrike" kern="0" cap="none" spc="0" normalizeH="0" baseline="0" noProof="0" dirty="0" smtClean="0">
                  <a:ln>
                    <a:noFill/>
                  </a:ln>
                  <a:solidFill>
                    <a:schemeClr val="tx2"/>
                  </a:solidFill>
                  <a:effectLst/>
                  <a:uLnTx/>
                  <a:uFillTx/>
                  <a:latin typeface="+mn-lt"/>
                  <a:ea typeface="+mn-ea"/>
                  <a:cs typeface="+mn-cs"/>
                </a:rPr>
              </a:br>
              <a:r>
                <a:rPr kumimoji="0" lang="en-US" sz="2400" b="0" i="0" u="none" strike="noStrike" kern="0" cap="none" spc="0" normalizeH="0" baseline="0" noProof="0" dirty="0" smtClean="0">
                  <a:ln>
                    <a:noFill/>
                  </a:ln>
                  <a:solidFill>
                    <a:schemeClr val="tx2"/>
                  </a:solidFill>
                  <a:effectLst/>
                  <a:uLnTx/>
                  <a:uFillTx/>
                  <a:latin typeface="+mn-lt"/>
                  <a:ea typeface="+mn-ea"/>
                  <a:cs typeface="+mn-cs"/>
                </a:rPr>
                <a:t>(Sony </a:t>
              </a:r>
              <a:r>
                <a:rPr kumimoji="0" lang="en-US" sz="2400" b="0" i="0" u="none" strike="noStrike" kern="0" cap="none" spc="0" normalizeH="0" baseline="0" noProof="0" dirty="0" err="1" smtClean="0">
                  <a:ln>
                    <a:noFill/>
                  </a:ln>
                  <a:solidFill>
                    <a:schemeClr val="tx2"/>
                  </a:solidFill>
                  <a:effectLst/>
                  <a:uLnTx/>
                  <a:uFillTx/>
                  <a:latin typeface="+mn-lt"/>
                  <a:ea typeface="+mn-ea"/>
                  <a:cs typeface="+mn-cs"/>
                </a:rPr>
                <a:t>Imageworks</a:t>
              </a:r>
              <a:r>
                <a:rPr kumimoji="0" lang="en-US" sz="2400" b="0" i="0" u="none" strike="noStrike" kern="0" cap="none" spc="0" normalizeH="0" baseline="0" noProof="0" dirty="0" smtClean="0">
                  <a:ln>
                    <a:noFill/>
                  </a:ln>
                  <a:solidFill>
                    <a:schemeClr val="tx2"/>
                  </a:solidFill>
                  <a:effectLst/>
                  <a:uLnTx/>
                  <a:uFillTx/>
                  <a:latin typeface="+mn-lt"/>
                  <a:ea typeface="+mn-ea"/>
                  <a:cs typeface="+mn-cs"/>
                </a:rPr>
                <a:t>)</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1" i="0" u="none" strike="noStrike" kern="0" cap="none" spc="0" normalizeH="0" baseline="0" noProof="0" dirty="0" smtClean="0">
                  <a:ln>
                    <a:noFill/>
                  </a:ln>
                  <a:solidFill>
                    <a:schemeClr val="tx2"/>
                  </a:solidFill>
                  <a:effectLst/>
                  <a:uLnTx/>
                  <a:uFillTx/>
                  <a:latin typeface="+mn-lt"/>
                </a:rPr>
                <a:t>Full light transport</a:t>
              </a:r>
              <a:r>
                <a:rPr kumimoji="0" lang="en-US" sz="2200" b="0" i="0" u="none" strike="noStrike" kern="0" cap="none" spc="0" normalizeH="0" baseline="0" noProof="0" dirty="0" smtClean="0">
                  <a:ln>
                    <a:noFill/>
                  </a:ln>
                  <a:solidFill>
                    <a:schemeClr val="tx2"/>
                  </a:solidFill>
                  <a:effectLst/>
                  <a:uLnTx/>
                  <a:uFillTx/>
                  <a:latin typeface="+mn-lt"/>
                </a:rPr>
                <a:t/>
              </a:r>
              <a:br>
                <a:rPr kumimoji="0" lang="en-US" sz="2200" b="0" i="0" u="none" strike="noStrike" kern="0" cap="none" spc="0" normalizeH="0" baseline="0" noProof="0" dirty="0" smtClean="0">
                  <a:ln>
                    <a:noFill/>
                  </a:ln>
                  <a:solidFill>
                    <a:schemeClr val="tx2"/>
                  </a:solidFill>
                  <a:effectLst/>
                  <a:uLnTx/>
                  <a:uFillTx/>
                  <a:latin typeface="+mn-lt"/>
                </a:rPr>
              </a:br>
              <a:r>
                <a:rPr kumimoji="0" lang="en-US" sz="2200" b="0" i="0" u="none" strike="noStrike" kern="0" cap="none" spc="0" normalizeH="0" baseline="0" noProof="0" dirty="0" smtClean="0">
                  <a:ln>
                    <a:noFill/>
                  </a:ln>
                  <a:solidFill>
                    <a:schemeClr val="tx2"/>
                  </a:solidFill>
                  <a:effectLst/>
                  <a:uLnTx/>
                  <a:uFillTx/>
                  <a:latin typeface="+mn-lt"/>
                </a:rPr>
                <a:t>(path traced)</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0" i="0" u="none" strike="noStrike" kern="0" cap="none" spc="0" normalizeH="0" baseline="0" noProof="0" dirty="0" smtClean="0">
                  <a:ln>
                    <a:noFill/>
                  </a:ln>
                  <a:solidFill>
                    <a:schemeClr val="tx2"/>
                  </a:solidFill>
                  <a:effectLst/>
                  <a:uLnTx/>
                  <a:uFillTx/>
                  <a:latin typeface="+mn-lt"/>
                </a:rPr>
                <a:t>Arnold renderer</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2"/>
                </a:solidFill>
                <a:effectLst/>
                <a:uLnTx/>
                <a:uFillTx/>
                <a:latin typeface="+mn-lt"/>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2"/>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p:txBody>
        </p:sp>
      </p:grpSp>
      <p:sp>
        <p:nvSpPr>
          <p:cNvPr id="13" name="Zástupný symbol pro číslo snímku 12"/>
          <p:cNvSpPr>
            <a:spLocks noGrp="1"/>
          </p:cNvSpPr>
          <p:nvPr>
            <p:ph type="sldNum" sz="quarter" idx="12"/>
          </p:nvPr>
        </p:nvSpPr>
        <p:spPr/>
        <p:txBody>
          <a:bodyPr/>
          <a:lstStyle/>
          <a:p>
            <a:pPr>
              <a:defRPr/>
            </a:pPr>
            <a:fld id="{81494967-73EE-4A75-A827-47B02327E019}" type="slidenum">
              <a:rPr lang="en-US" altLang="en-US" smtClean="0"/>
              <a:pPr>
                <a:defRPr/>
              </a:pPr>
              <a:t>5</a:t>
            </a:fld>
            <a:endParaRPr lang="en-US" altLang="en-US"/>
          </a:p>
        </p:txBody>
      </p:sp>
      <p:sp>
        <p:nvSpPr>
          <p:cNvPr id="15" name="Zástupný symbol pro zápatí 14"/>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xEl>
                                              <p:pRg st="1" end="1"/>
                                            </p:txEl>
                                          </p:spTgt>
                                        </p:tgtEl>
                                      </p:cBhvr>
                                    </p:animEffect>
                                    <p:set>
                                      <p:cBhvr>
                                        <p:cTn id="10" dur="1" fill="hold">
                                          <p:stCondLst>
                                            <p:cond delay="499"/>
                                          </p:stCondLst>
                                        </p:cTn>
                                        <p:tgtEl>
                                          <p:spTgt spid="16">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
                                            <p:txEl>
                                              <p:pRg st="2" end="2"/>
                                            </p:txEl>
                                          </p:spTgt>
                                        </p:tgtEl>
                                      </p:cBhvr>
                                    </p:animEffect>
                                    <p:set>
                                      <p:cBhvr>
                                        <p:cTn id="13" dur="1" fill="hold">
                                          <p:stCondLst>
                                            <p:cond delay="499"/>
                                          </p:stCondLst>
                                        </p:cTn>
                                        <p:tgtEl>
                                          <p:spTgt spid="16">
                                            <p:txEl>
                                              <p:pRg st="2" end="2"/>
                                            </p:txEl>
                                          </p:spTgt>
                                        </p:tgtEl>
                                        <p:attrNameLst>
                                          <p:attrName>style.visibility</p:attrName>
                                        </p:attrNameLst>
                                      </p:cBhvr>
                                      <p:to>
                                        <p:strVal val="hidden"/>
                                      </p:to>
                                    </p:set>
                                  </p:childTnLst>
                                </p:cTn>
                              </p:par>
                            </p:childTnLst>
                          </p:cTn>
                        </p:par>
                        <p:par>
                          <p:cTn id="14" fill="hold">
                            <p:stCondLst>
                              <p:cond delay="500"/>
                            </p:stCondLst>
                            <p:childTnLst>
                              <p:par>
                                <p:cTn id="15" presetID="64" presetClass="path" presetSubtype="0" accel="50000" decel="50000" fill="hold" nodeType="afterEffect">
                                  <p:stCondLst>
                                    <p:cond delay="0"/>
                                  </p:stCondLst>
                                  <p:childTnLst>
                                    <p:animMotion origin="layout" path="M 0 0  L 0 -0.33333  E" pathEditMode="relative" ptsTypes="">
                                      <p:cBhvr>
                                        <p:cTn id="16" dur="5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obsah 11"/>
          <p:cNvSpPr>
            <a:spLocks noGrp="1"/>
          </p:cNvSpPr>
          <p:nvPr>
            <p:ph idx="1"/>
          </p:nvPr>
        </p:nvSpPr>
        <p:spPr>
          <a:xfrm>
            <a:off x="457200" y="4365104"/>
            <a:ext cx="8229600" cy="1765821"/>
          </a:xfrm>
        </p:spPr>
        <p:txBody>
          <a:bodyPr/>
          <a:lstStyle/>
          <a:p>
            <a:r>
              <a:rPr lang="en-US" b="1" dirty="0" smtClean="0"/>
              <a:t>Full light transport simulation</a:t>
            </a:r>
          </a:p>
          <a:p>
            <a:pPr lvl="1"/>
            <a:r>
              <a:rPr lang="en-US" dirty="0" smtClean="0"/>
              <a:t>Accuracy</a:t>
            </a:r>
          </a:p>
          <a:p>
            <a:pPr lvl="1"/>
            <a:r>
              <a:rPr lang="en-US" dirty="0" smtClean="0"/>
              <a:t>Ease of use</a:t>
            </a:r>
          </a:p>
          <a:p>
            <a:pPr lvl="1"/>
            <a:r>
              <a:rPr lang="en-US" b="1" dirty="0" smtClean="0"/>
              <a:t>Visual consistency</a:t>
            </a:r>
            <a:endParaRPr lang="en-US" b="1" dirty="0"/>
          </a:p>
        </p:txBody>
      </p:sp>
      <p:sp>
        <p:nvSpPr>
          <p:cNvPr id="2" name="Nadpis 1"/>
          <p:cNvSpPr>
            <a:spLocks noGrp="1"/>
          </p:cNvSpPr>
          <p:nvPr>
            <p:ph type="title"/>
          </p:nvPr>
        </p:nvSpPr>
        <p:spPr/>
        <p:txBody>
          <a:bodyPr/>
          <a:lstStyle/>
          <a:p>
            <a:r>
              <a:rPr lang="en-US" dirty="0" smtClean="0"/>
              <a:t>Light transport – Global illumination</a:t>
            </a:r>
            <a:endParaRPr lang="en-US" dirty="0"/>
          </a:p>
        </p:txBody>
      </p:sp>
      <p:sp>
        <p:nvSpPr>
          <p:cNvPr id="19" name="TextovéPole 18"/>
          <p:cNvSpPr txBox="1"/>
          <p:nvPr/>
        </p:nvSpPr>
        <p:spPr>
          <a:xfrm>
            <a:off x="4283968" y="1196752"/>
            <a:ext cx="3888432" cy="461665"/>
          </a:xfrm>
          <a:prstGeom prst="rect">
            <a:avLst/>
          </a:prstGeom>
          <a:noFill/>
        </p:spPr>
        <p:txBody>
          <a:bodyPr wrap="square" rtlCol="0">
            <a:spAutoFit/>
          </a:bodyPr>
          <a:lstStyle/>
          <a:p>
            <a:pPr algn="ctr"/>
            <a:r>
              <a:rPr lang="en-US" sz="2400" b="1" dirty="0" smtClean="0">
                <a:solidFill>
                  <a:schemeClr val="tx2"/>
                </a:solidFill>
                <a:latin typeface="+mn-lt"/>
              </a:rPr>
              <a:t>Movies</a:t>
            </a:r>
          </a:p>
        </p:txBody>
      </p:sp>
      <p:grpSp>
        <p:nvGrpSpPr>
          <p:cNvPr id="3" name="Skupina 20"/>
          <p:cNvGrpSpPr/>
          <p:nvPr/>
        </p:nvGrpSpPr>
        <p:grpSpPr>
          <a:xfrm>
            <a:off x="467544" y="1757050"/>
            <a:ext cx="8229600" cy="2252921"/>
            <a:chOff x="467544" y="4045540"/>
            <a:chExt cx="8229600" cy="2252921"/>
          </a:xfrm>
        </p:grpSpPr>
        <p:grpSp>
          <p:nvGrpSpPr>
            <p:cNvPr id="5" name="Skupina 11"/>
            <p:cNvGrpSpPr/>
            <p:nvPr/>
          </p:nvGrpSpPr>
          <p:grpSpPr>
            <a:xfrm>
              <a:off x="4355976" y="4077072"/>
              <a:ext cx="3559925" cy="2221389"/>
              <a:chOff x="9401516" y="1876674"/>
              <a:chExt cx="3559925" cy="2221389"/>
            </a:xfrm>
          </p:grpSpPr>
          <p:pic>
            <p:nvPicPr>
              <p:cNvPr id="22" name="Picture 2"/>
              <p:cNvPicPr>
                <a:picLocks noChangeArrowheads="1"/>
              </p:cNvPicPr>
              <p:nvPr/>
            </p:nvPicPr>
            <p:blipFill>
              <a:blip r:embed="rId3" cstate="print"/>
              <a:srcRect r="18740"/>
              <a:stretch>
                <a:fillRect/>
              </a:stretch>
            </p:blipFill>
            <p:spPr bwMode="auto">
              <a:xfrm>
                <a:off x="9522689" y="1876674"/>
                <a:ext cx="3438752" cy="1800200"/>
              </a:xfrm>
              <a:prstGeom prst="rect">
                <a:avLst/>
              </a:prstGeom>
              <a:noFill/>
              <a:effectLst>
                <a:outerShdw blurRad="50800" dist="38100" dir="18900000" algn="bl" rotWithShape="0">
                  <a:prstClr val="black">
                    <a:alpha val="40000"/>
                  </a:prstClr>
                </a:outerShdw>
              </a:effectLst>
            </p:spPr>
          </p:pic>
          <p:sp>
            <p:nvSpPr>
              <p:cNvPr id="23" name="Obdélník 22"/>
              <p:cNvSpPr/>
              <p:nvPr/>
            </p:nvSpPr>
            <p:spPr>
              <a:xfrm>
                <a:off x="9401516" y="3636398"/>
                <a:ext cx="3240360" cy="461665"/>
              </a:xfrm>
              <a:prstGeom prst="rect">
                <a:avLst/>
              </a:prstGeom>
            </p:spPr>
            <p:txBody>
              <a:bodyPr wrap="square">
                <a:spAutoFit/>
              </a:bodyPr>
              <a:lstStyle/>
              <a:p>
                <a:pPr lvl="0" eaLnBrk="0" hangingPunct="0">
                  <a:defRPr/>
                </a:pPr>
                <a:r>
                  <a:rPr lang="en-US" sz="1200" kern="0" dirty="0" smtClean="0">
                    <a:latin typeface="+mj-lt"/>
                  </a:rPr>
                  <a:t>Image courtesy of Columbia Pictures.  </a:t>
                </a:r>
                <a:br>
                  <a:rPr lang="en-US" sz="1200" kern="0" dirty="0" smtClean="0">
                    <a:latin typeface="+mj-lt"/>
                  </a:rPr>
                </a:br>
                <a:r>
                  <a:rPr lang="en-US" sz="1200" kern="0" dirty="0" smtClean="0">
                    <a:latin typeface="+mj-lt"/>
                  </a:rPr>
                  <a:t>© 2006 Columbia Pictures Industries, Inc.</a:t>
                </a:r>
              </a:p>
            </p:txBody>
          </p:sp>
        </p:grpSp>
        <p:sp>
          <p:nvSpPr>
            <p:cNvPr id="17" name="Zástupný symbol pro obsah 2"/>
            <p:cNvSpPr txBox="1">
              <a:spLocks/>
            </p:cNvSpPr>
            <p:nvPr/>
          </p:nvSpPr>
          <p:spPr bwMode="auto">
            <a:xfrm>
              <a:off x="467544" y="4045540"/>
              <a:ext cx="82296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400" b="1" i="0" u="none" strike="noStrike" kern="0" cap="none" spc="0" normalizeH="0" baseline="0" noProof="0" dirty="0" smtClean="0">
                  <a:ln>
                    <a:noFill/>
                  </a:ln>
                  <a:solidFill>
                    <a:schemeClr val="tx2"/>
                  </a:solidFill>
                  <a:effectLst/>
                  <a:uLnTx/>
                  <a:uFillTx/>
                  <a:latin typeface="+mn-lt"/>
                  <a:ea typeface="+mn-ea"/>
                  <a:cs typeface="+mn-cs"/>
                </a:rPr>
                <a:t>2006, Monster House</a:t>
              </a:r>
              <a:r>
                <a:rPr kumimoji="0" lang="en-US" sz="2400" b="0" i="0" u="none" strike="noStrike" kern="0" cap="none" spc="0" normalizeH="0" baseline="0" noProof="0" dirty="0" smtClean="0">
                  <a:ln>
                    <a:noFill/>
                  </a:ln>
                  <a:solidFill>
                    <a:schemeClr val="tx2"/>
                  </a:solidFill>
                  <a:effectLst/>
                  <a:uLnTx/>
                  <a:uFillTx/>
                  <a:latin typeface="+mn-lt"/>
                  <a:ea typeface="+mn-ea"/>
                  <a:cs typeface="+mn-cs"/>
                </a:rPr>
                <a:t/>
              </a:r>
              <a:br>
                <a:rPr kumimoji="0" lang="en-US" sz="2400" b="0" i="0" u="none" strike="noStrike" kern="0" cap="none" spc="0" normalizeH="0" baseline="0" noProof="0" dirty="0" smtClean="0">
                  <a:ln>
                    <a:noFill/>
                  </a:ln>
                  <a:solidFill>
                    <a:schemeClr val="tx2"/>
                  </a:solidFill>
                  <a:effectLst/>
                  <a:uLnTx/>
                  <a:uFillTx/>
                  <a:latin typeface="+mn-lt"/>
                  <a:ea typeface="+mn-ea"/>
                  <a:cs typeface="+mn-cs"/>
                </a:rPr>
              </a:br>
              <a:r>
                <a:rPr kumimoji="0" lang="en-US" sz="2400" b="0" i="0" u="none" strike="noStrike" kern="0" cap="none" spc="0" normalizeH="0" baseline="0" noProof="0" dirty="0" smtClean="0">
                  <a:ln>
                    <a:noFill/>
                  </a:ln>
                  <a:solidFill>
                    <a:schemeClr val="tx2"/>
                  </a:solidFill>
                  <a:effectLst/>
                  <a:uLnTx/>
                  <a:uFillTx/>
                  <a:latin typeface="+mn-lt"/>
                  <a:ea typeface="+mn-ea"/>
                  <a:cs typeface="+mn-cs"/>
                </a:rPr>
                <a:t>(Sony </a:t>
              </a:r>
              <a:r>
                <a:rPr kumimoji="0" lang="en-US" sz="2400" b="0" i="0" u="none" strike="noStrike" kern="0" cap="none" spc="0" normalizeH="0" baseline="0" noProof="0" dirty="0" err="1" smtClean="0">
                  <a:ln>
                    <a:noFill/>
                  </a:ln>
                  <a:solidFill>
                    <a:schemeClr val="tx2"/>
                  </a:solidFill>
                  <a:effectLst/>
                  <a:uLnTx/>
                  <a:uFillTx/>
                  <a:latin typeface="+mn-lt"/>
                  <a:ea typeface="+mn-ea"/>
                  <a:cs typeface="+mn-cs"/>
                </a:rPr>
                <a:t>Imageworks</a:t>
              </a:r>
              <a:r>
                <a:rPr kumimoji="0" lang="en-US" sz="2400" b="0" i="0" u="none" strike="noStrike" kern="0" cap="none" spc="0" normalizeH="0" baseline="0" noProof="0" dirty="0" smtClean="0">
                  <a:ln>
                    <a:noFill/>
                  </a:ln>
                  <a:solidFill>
                    <a:schemeClr val="tx2"/>
                  </a:solidFill>
                  <a:effectLst/>
                  <a:uLnTx/>
                  <a:uFillTx/>
                  <a:latin typeface="+mn-lt"/>
                  <a:ea typeface="+mn-ea"/>
                  <a:cs typeface="+mn-cs"/>
                </a:rPr>
                <a:t>)</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1" i="0" u="none" strike="noStrike" kern="0" cap="none" spc="0" normalizeH="0" baseline="0" noProof="0" dirty="0" smtClean="0">
                  <a:ln>
                    <a:noFill/>
                  </a:ln>
                  <a:solidFill>
                    <a:schemeClr val="tx2"/>
                  </a:solidFill>
                  <a:effectLst/>
                  <a:uLnTx/>
                  <a:uFillTx/>
                  <a:latin typeface="+mn-lt"/>
                </a:rPr>
                <a:t>Full light transport</a:t>
              </a:r>
              <a:r>
                <a:rPr kumimoji="0" lang="en-US" sz="2200" b="0" i="0" u="none" strike="noStrike" kern="0" cap="none" spc="0" normalizeH="0" baseline="0" noProof="0" dirty="0" smtClean="0">
                  <a:ln>
                    <a:noFill/>
                  </a:ln>
                  <a:solidFill>
                    <a:schemeClr val="tx2"/>
                  </a:solidFill>
                  <a:effectLst/>
                  <a:uLnTx/>
                  <a:uFillTx/>
                  <a:latin typeface="+mn-lt"/>
                </a:rPr>
                <a:t/>
              </a:r>
              <a:br>
                <a:rPr kumimoji="0" lang="en-US" sz="2200" b="0" i="0" u="none" strike="noStrike" kern="0" cap="none" spc="0" normalizeH="0" baseline="0" noProof="0" dirty="0" smtClean="0">
                  <a:ln>
                    <a:noFill/>
                  </a:ln>
                  <a:solidFill>
                    <a:schemeClr val="tx2"/>
                  </a:solidFill>
                  <a:effectLst/>
                  <a:uLnTx/>
                  <a:uFillTx/>
                  <a:latin typeface="+mn-lt"/>
                </a:rPr>
              </a:br>
              <a:r>
                <a:rPr kumimoji="0" lang="en-US" sz="2200" b="0" i="0" u="none" strike="noStrike" kern="0" cap="none" spc="0" normalizeH="0" baseline="0" noProof="0" dirty="0" smtClean="0">
                  <a:ln>
                    <a:noFill/>
                  </a:ln>
                  <a:solidFill>
                    <a:schemeClr val="tx2"/>
                  </a:solidFill>
                  <a:effectLst/>
                  <a:uLnTx/>
                  <a:uFillTx/>
                  <a:latin typeface="+mn-lt"/>
                </a:rPr>
                <a:t>(path traced)</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0" i="0" u="none" strike="noStrike" kern="0" cap="none" spc="0" normalizeH="0" baseline="0" noProof="0" dirty="0" smtClean="0">
                  <a:ln>
                    <a:noFill/>
                  </a:ln>
                  <a:solidFill>
                    <a:schemeClr val="tx2"/>
                  </a:solidFill>
                  <a:effectLst/>
                  <a:uLnTx/>
                  <a:uFillTx/>
                  <a:latin typeface="+mn-lt"/>
                </a:rPr>
                <a:t>Arnold renderer</a:t>
              </a: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p:txBody>
        </p:sp>
      </p:grpSp>
      <p:sp>
        <p:nvSpPr>
          <p:cNvPr id="13" name="Zástupný symbol pro číslo snímku 12"/>
          <p:cNvSpPr>
            <a:spLocks noGrp="1"/>
          </p:cNvSpPr>
          <p:nvPr>
            <p:ph type="sldNum" sz="quarter" idx="12"/>
          </p:nvPr>
        </p:nvSpPr>
        <p:spPr/>
        <p:txBody>
          <a:bodyPr/>
          <a:lstStyle/>
          <a:p>
            <a:pPr>
              <a:defRPr/>
            </a:pPr>
            <a:fld id="{81494967-73EE-4A75-A827-47B02327E019}" type="slidenum">
              <a:rPr lang="en-US" altLang="en-US" smtClean="0"/>
              <a:pPr>
                <a:defRPr/>
              </a:pPr>
              <a:t>6</a:t>
            </a:fld>
            <a:endParaRPr lang="en-US" altLang="en-US"/>
          </a:p>
        </p:txBody>
      </p:sp>
      <p:sp>
        <p:nvSpPr>
          <p:cNvPr id="15" name="Zástupný symbol pro zápatí 14"/>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obsah 11"/>
          <p:cNvSpPr>
            <a:spLocks noGrp="1"/>
          </p:cNvSpPr>
          <p:nvPr>
            <p:ph idx="1"/>
          </p:nvPr>
        </p:nvSpPr>
        <p:spPr>
          <a:xfrm>
            <a:off x="457200" y="4365104"/>
            <a:ext cx="8229600" cy="1765821"/>
          </a:xfrm>
        </p:spPr>
        <p:txBody>
          <a:bodyPr/>
          <a:lstStyle/>
          <a:p>
            <a:r>
              <a:rPr lang="en-US" b="1" dirty="0" smtClean="0"/>
              <a:t>Full light transport simulation</a:t>
            </a:r>
          </a:p>
          <a:p>
            <a:pPr lvl="1"/>
            <a:r>
              <a:rPr lang="en-US" dirty="0" smtClean="0"/>
              <a:t>Accuracy</a:t>
            </a:r>
          </a:p>
          <a:p>
            <a:pPr lvl="1"/>
            <a:r>
              <a:rPr lang="en-US" dirty="0" smtClean="0"/>
              <a:t>Ease of use</a:t>
            </a:r>
          </a:p>
          <a:p>
            <a:pPr lvl="1"/>
            <a:r>
              <a:rPr lang="en-US" b="1" dirty="0" smtClean="0"/>
              <a:t>Visual consistency</a:t>
            </a:r>
            <a:endParaRPr lang="en-US" b="1" dirty="0"/>
          </a:p>
        </p:txBody>
      </p:sp>
      <p:sp>
        <p:nvSpPr>
          <p:cNvPr id="2" name="Nadpis 1"/>
          <p:cNvSpPr>
            <a:spLocks noGrp="1"/>
          </p:cNvSpPr>
          <p:nvPr>
            <p:ph type="title"/>
          </p:nvPr>
        </p:nvSpPr>
        <p:spPr/>
        <p:txBody>
          <a:bodyPr/>
          <a:lstStyle/>
          <a:p>
            <a:r>
              <a:rPr lang="en-US" dirty="0" smtClean="0"/>
              <a:t>Light transport – Global illumination</a:t>
            </a:r>
            <a:endParaRPr lang="en-US" dirty="0"/>
          </a:p>
        </p:txBody>
      </p:sp>
      <p:sp>
        <p:nvSpPr>
          <p:cNvPr id="17" name="Zástupný symbol pro obsah 2"/>
          <p:cNvSpPr txBox="1">
            <a:spLocks/>
          </p:cNvSpPr>
          <p:nvPr/>
        </p:nvSpPr>
        <p:spPr bwMode="auto">
          <a:xfrm>
            <a:off x="467544" y="1757050"/>
            <a:ext cx="82296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400" b="1" i="0" u="none" strike="noStrike" kern="0" cap="none" spc="0" normalizeH="0" baseline="0" noProof="0" dirty="0" smtClean="0">
                <a:ln>
                  <a:noFill/>
                </a:ln>
                <a:solidFill>
                  <a:schemeClr val="tx2"/>
                </a:solidFill>
                <a:effectLst/>
                <a:uLnTx/>
                <a:uFillTx/>
                <a:latin typeface="+mn-lt"/>
                <a:ea typeface="+mn-ea"/>
                <a:cs typeface="+mn-cs"/>
              </a:rPr>
              <a:t>More</a:t>
            </a:r>
            <a:r>
              <a:rPr kumimoji="0" lang="en-US" sz="2400" b="1" i="0" u="none" strike="noStrike" kern="0" cap="none" spc="0" normalizeH="0" noProof="0" dirty="0" smtClean="0">
                <a:ln>
                  <a:noFill/>
                </a:ln>
                <a:solidFill>
                  <a:schemeClr val="tx2"/>
                </a:solidFill>
                <a:effectLst/>
                <a:uLnTx/>
                <a:uFillTx/>
                <a:latin typeface="+mn-lt"/>
                <a:ea typeface="+mn-ea"/>
                <a:cs typeface="+mn-cs"/>
              </a:rPr>
              <a:t> information</a:t>
            </a:r>
          </a:p>
          <a:p>
            <a:pPr marL="800100" lvl="1" indent="-342900" eaLnBrk="0" hangingPunct="0">
              <a:spcBef>
                <a:spcPct val="20000"/>
              </a:spcBef>
              <a:buClr>
                <a:schemeClr val="accent1"/>
              </a:buClr>
              <a:buSzPct val="65000"/>
              <a:buFont typeface="Wingdings" pitchFamily="2" charset="2"/>
              <a:buChar char="n"/>
              <a:defRPr/>
            </a:pPr>
            <a:endParaRPr lang="en-US" sz="2400" kern="0" baseline="0" dirty="0" smtClean="0">
              <a:solidFill>
                <a:schemeClr val="tx2"/>
              </a:solidFill>
              <a:latin typeface="+mn-lt"/>
            </a:endParaRPr>
          </a:p>
          <a:p>
            <a:pPr marL="800100" lvl="1" indent="-342900" eaLnBrk="0" hangingPunct="0">
              <a:spcBef>
                <a:spcPct val="20000"/>
              </a:spcBef>
              <a:buClr>
                <a:schemeClr val="accent1"/>
              </a:buClr>
              <a:buSzPct val="65000"/>
              <a:buFont typeface="Wingdings" pitchFamily="2" charset="2"/>
              <a:buChar char="n"/>
              <a:defRPr/>
            </a:pPr>
            <a:r>
              <a:rPr lang="en-US" sz="2400" kern="0" baseline="0" dirty="0" smtClean="0">
                <a:solidFill>
                  <a:schemeClr val="tx2"/>
                </a:solidFill>
                <a:latin typeface="+mn-lt"/>
              </a:rPr>
              <a:t>“The State of</a:t>
            </a:r>
            <a:r>
              <a:rPr lang="en-US" sz="2400" kern="0" dirty="0" smtClean="0">
                <a:solidFill>
                  <a:schemeClr val="tx2"/>
                </a:solidFill>
                <a:latin typeface="+mn-lt"/>
              </a:rPr>
              <a:t> Rendering”</a:t>
            </a:r>
            <a:endParaRPr kumimoji="0" lang="en-US" sz="240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p:txBody>
      </p:sp>
      <p:pic>
        <p:nvPicPr>
          <p:cNvPr id="54274" name="Picture 2" descr="http://graphics.tu-bs.de/projects/whocares/res/img/logos/Fxguide-logo.png"/>
          <p:cNvPicPr>
            <a:picLocks noChangeAspect="1" noChangeArrowheads="1"/>
          </p:cNvPicPr>
          <p:nvPr/>
        </p:nvPicPr>
        <p:blipFill>
          <a:blip r:embed="rId3" cstate="print"/>
          <a:srcRect/>
          <a:stretch>
            <a:fillRect/>
          </a:stretch>
        </p:blipFill>
        <p:spPr bwMode="auto">
          <a:xfrm>
            <a:off x="5148064" y="2852936"/>
            <a:ext cx="1905000" cy="581026"/>
          </a:xfrm>
          <a:prstGeom prst="rect">
            <a:avLst/>
          </a:prstGeom>
          <a:noFill/>
        </p:spPr>
      </p:pic>
      <p:sp>
        <p:nvSpPr>
          <p:cNvPr id="8" name="Zástupný symbol pro číslo snímku 7"/>
          <p:cNvSpPr>
            <a:spLocks noGrp="1"/>
          </p:cNvSpPr>
          <p:nvPr>
            <p:ph type="sldNum" sz="quarter" idx="12"/>
          </p:nvPr>
        </p:nvSpPr>
        <p:spPr/>
        <p:txBody>
          <a:bodyPr/>
          <a:lstStyle/>
          <a:p>
            <a:pPr>
              <a:defRPr/>
            </a:pPr>
            <a:fld id="{81494967-73EE-4A75-A827-47B02327E019}" type="slidenum">
              <a:rPr lang="en-US" altLang="en-US" smtClean="0"/>
              <a:pPr>
                <a:defRPr/>
              </a:pPr>
              <a:t>7</a:t>
            </a:fld>
            <a:endParaRPr lang="en-US" altLang="en-US"/>
          </a:p>
        </p:txBody>
      </p:sp>
      <p:sp>
        <p:nvSpPr>
          <p:cNvPr id="10" name="Zástupný symbol pro zápatí 9"/>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Issues in light transport simulation</a:t>
            </a:r>
            <a:endParaRPr lang="en-US" dirty="0"/>
          </a:p>
        </p:txBody>
      </p:sp>
      <p:sp>
        <p:nvSpPr>
          <p:cNvPr id="3" name="Zástupný symbol pro obsah 2"/>
          <p:cNvSpPr>
            <a:spLocks noGrp="1"/>
          </p:cNvSpPr>
          <p:nvPr>
            <p:ph idx="1"/>
          </p:nvPr>
        </p:nvSpPr>
        <p:spPr/>
        <p:txBody>
          <a:bodyPr/>
          <a:lstStyle/>
          <a:p>
            <a:endParaRPr lang="en-US" b="1" dirty="0" smtClean="0"/>
          </a:p>
          <a:p>
            <a:endParaRPr lang="en-US" b="1" dirty="0"/>
          </a:p>
          <a:p>
            <a:r>
              <a:rPr lang="en-US" b="1" dirty="0" smtClean="0"/>
              <a:t>Robustness</a:t>
            </a:r>
          </a:p>
          <a:p>
            <a:pPr lvl="1"/>
            <a:endParaRPr lang="en-US" dirty="0" smtClean="0"/>
          </a:p>
          <a:p>
            <a:pPr lvl="1"/>
            <a:r>
              <a:rPr lang="en-US" dirty="0" smtClean="0"/>
              <a:t>None of the existing algorithms works for all scenes</a:t>
            </a:r>
          </a:p>
          <a:p>
            <a:pPr>
              <a:buNone/>
            </a:pPr>
            <a:endParaRPr lang="en-US" dirty="0" smtClean="0"/>
          </a:p>
        </p:txBody>
      </p:sp>
      <p:sp>
        <p:nvSpPr>
          <p:cNvPr id="7" name="Zástupný symbol pro číslo snímku 6"/>
          <p:cNvSpPr>
            <a:spLocks noGrp="1"/>
          </p:cNvSpPr>
          <p:nvPr>
            <p:ph type="sldNum" sz="quarter" idx="12"/>
          </p:nvPr>
        </p:nvSpPr>
        <p:spPr/>
        <p:txBody>
          <a:bodyPr/>
          <a:lstStyle/>
          <a:p>
            <a:pPr>
              <a:defRPr/>
            </a:pPr>
            <a:fld id="{81494967-73EE-4A75-A827-47B02327E019}" type="slidenum">
              <a:rPr lang="en-US" altLang="en-US" smtClean="0"/>
              <a:pPr>
                <a:defRPr/>
              </a:pPr>
              <a:t>8</a:t>
            </a:fld>
            <a:endParaRPr lang="en-US" altLang="en-US"/>
          </a:p>
        </p:txBody>
      </p:sp>
      <p:sp>
        <p:nvSpPr>
          <p:cNvPr id="9" name="Zástupný symbol pro zápatí 8"/>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Take-home message</a:t>
            </a:r>
            <a:endParaRPr lang="en-US" dirty="0"/>
          </a:p>
        </p:txBody>
      </p:sp>
      <p:sp>
        <p:nvSpPr>
          <p:cNvPr id="3" name="Zástupný symbol pro obsah 2"/>
          <p:cNvSpPr>
            <a:spLocks noGrp="1"/>
          </p:cNvSpPr>
          <p:nvPr>
            <p:ph idx="1"/>
          </p:nvPr>
        </p:nvSpPr>
        <p:spPr/>
        <p:txBody>
          <a:bodyPr/>
          <a:lstStyle/>
          <a:p>
            <a:endParaRPr lang="en-US" dirty="0" smtClean="0"/>
          </a:p>
          <a:p>
            <a:endParaRPr lang="en-US" dirty="0" smtClean="0"/>
          </a:p>
          <a:p>
            <a:pPr algn="ctr">
              <a:buNone/>
            </a:pPr>
            <a:r>
              <a:rPr lang="en-US" sz="3600" dirty="0" smtClean="0"/>
              <a:t>Light transport simulation</a:t>
            </a:r>
          </a:p>
          <a:p>
            <a:pPr algn="ctr">
              <a:buNone/>
            </a:pPr>
            <a:r>
              <a:rPr lang="en-US" sz="3600" dirty="0" smtClean="0"/>
              <a:t>is </a:t>
            </a:r>
            <a:r>
              <a:rPr lang="en-US" sz="3600" b="1" dirty="0" smtClean="0"/>
              <a:t>not</a:t>
            </a:r>
            <a:r>
              <a:rPr lang="en-US" sz="3600" dirty="0" smtClean="0"/>
              <a:t> a solved problem</a:t>
            </a:r>
          </a:p>
          <a:p>
            <a:pPr algn="ctr">
              <a:buNone/>
            </a:pPr>
            <a:endParaRPr lang="en-US" sz="3600" dirty="0" smtClean="0"/>
          </a:p>
          <a:p>
            <a:pPr algn="ctr">
              <a:buNone/>
            </a:pPr>
            <a:r>
              <a:rPr lang="en-US" sz="2800" dirty="0" smtClean="0"/>
              <a:t>(robustness, efficiency)</a:t>
            </a:r>
          </a:p>
          <a:p>
            <a:pPr algn="ctr">
              <a:buNone/>
            </a:pPr>
            <a:endParaRPr lang="en-US" sz="3600" dirty="0" smtClean="0"/>
          </a:p>
          <a:p>
            <a:pPr algn="ctr">
              <a:buNone/>
            </a:pPr>
            <a:endParaRPr lang="en-US" dirty="0" smtClean="0"/>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9</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Jaroslav Křivánek - Introduction</a:t>
            </a:r>
            <a:endParaRPr lang="en-US" alt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5504</TotalTime>
  <Words>1527</Words>
  <Application>Microsoft Office PowerPoint</Application>
  <PresentationFormat>Předvádění na obrazovce (4:3)</PresentationFormat>
  <Paragraphs>198</Paragraphs>
  <Slides>17</Slides>
  <Notes>17</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Hrany</vt:lpstr>
      <vt:lpstr>Path Integral Methods for Light Transport Simulation  Theory &amp; Practice</vt:lpstr>
      <vt:lpstr>INTRODUCTION  </vt:lpstr>
      <vt:lpstr>Origin of this tutorial</vt:lpstr>
      <vt:lpstr>Light transport – Global illumination</vt:lpstr>
      <vt:lpstr>Light transport – Global illumination</vt:lpstr>
      <vt:lpstr>Light transport – Global illumination</vt:lpstr>
      <vt:lpstr>Light transport – Global illumination</vt:lpstr>
      <vt:lpstr>Issues in light transport simulation</vt:lpstr>
      <vt:lpstr>Take-home message</vt:lpstr>
      <vt:lpstr>Some recent advances</vt:lpstr>
      <vt:lpstr>Common denominator</vt:lpstr>
      <vt:lpstr>Why is the path integral view so useful?</vt:lpstr>
      <vt:lpstr>Example:  Vertex Connection &amp; Merging (VCM)</vt:lpstr>
      <vt:lpstr>Example:  Unified Points, Beams &amp; Paths</vt:lpstr>
      <vt:lpstr>Example: Joint Importance Sampling (JIS)</vt:lpstr>
      <vt:lpstr>Course outline</vt:lpstr>
      <vt:lpstr>Course outline</vt:lpstr>
    </vt:vector>
  </TitlesOfParts>
  <Company>CTU Prague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Light Transport Simulation - Introduction</dc:title>
  <dc:creator>Jaroslav Křivánek</dc:creator>
  <cp:lastModifiedBy>Jaroslav Krivanek</cp:lastModifiedBy>
  <cp:revision>3329</cp:revision>
  <dcterms:created xsi:type="dcterms:W3CDTF">2006-11-17T09:10:54Z</dcterms:created>
  <dcterms:modified xsi:type="dcterms:W3CDTF">2014-04-07T07:23:33Z</dcterms:modified>
</cp:coreProperties>
</file>